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2"/>
  </p:notesMasterIdLst>
  <p:sldIdLst>
    <p:sldId id="256" r:id="rId2"/>
    <p:sldId id="258" r:id="rId3"/>
    <p:sldId id="259" r:id="rId4"/>
    <p:sldId id="315" r:id="rId5"/>
    <p:sldId id="286" r:id="rId6"/>
    <p:sldId id="260" r:id="rId7"/>
    <p:sldId id="261" r:id="rId8"/>
    <p:sldId id="309" r:id="rId9"/>
    <p:sldId id="266" r:id="rId10"/>
    <p:sldId id="305" r:id="rId11"/>
    <p:sldId id="316" r:id="rId12"/>
    <p:sldId id="304" r:id="rId13"/>
    <p:sldId id="262" r:id="rId14"/>
    <p:sldId id="267" r:id="rId15"/>
    <p:sldId id="263" r:id="rId16"/>
    <p:sldId id="264" r:id="rId17"/>
    <p:sldId id="265" r:id="rId18"/>
    <p:sldId id="314" r:id="rId19"/>
    <p:sldId id="268" r:id="rId20"/>
    <p:sldId id="313"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308" r:id="rId35"/>
    <p:sldId id="317" r:id="rId36"/>
    <p:sldId id="312" r:id="rId37"/>
    <p:sldId id="282" r:id="rId38"/>
    <p:sldId id="306" r:id="rId39"/>
    <p:sldId id="283" r:id="rId40"/>
    <p:sldId id="284" r:id="rId41"/>
    <p:sldId id="290" r:id="rId42"/>
    <p:sldId id="285" r:id="rId43"/>
    <p:sldId id="287" r:id="rId44"/>
    <p:sldId id="288" r:id="rId45"/>
    <p:sldId id="289" r:id="rId46"/>
    <p:sldId id="291" r:id="rId47"/>
    <p:sldId id="293" r:id="rId48"/>
    <p:sldId id="292" r:id="rId49"/>
    <p:sldId id="294" r:id="rId50"/>
    <p:sldId id="295" r:id="rId51"/>
    <p:sldId id="296" r:id="rId52"/>
    <p:sldId id="297" r:id="rId53"/>
    <p:sldId id="307" r:id="rId54"/>
    <p:sldId id="310" r:id="rId55"/>
    <p:sldId id="298" r:id="rId56"/>
    <p:sldId id="299" r:id="rId57"/>
    <p:sldId id="311" r:id="rId58"/>
    <p:sldId id="302" r:id="rId59"/>
    <p:sldId id="300" r:id="rId60"/>
    <p:sldId id="301"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058"/>
  </p:normalViewPr>
  <p:slideViewPr>
    <p:cSldViewPr snapToGrid="0" snapToObjects="1">
      <p:cViewPr varScale="1">
        <p:scale>
          <a:sx n="119" d="100"/>
          <a:sy n="119" d="100"/>
        </p:scale>
        <p:origin x="3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FD204-7F77-AB4F-91FB-F1FEC16DD5D1}" type="datetimeFigureOut">
              <a:rPr lang="fr-FR" smtClean="0"/>
              <a:t>14/09/2020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071CB7-9EE3-A74B-B7A1-E63E45742563}" type="slidenum">
              <a:rPr lang="fr-FR" smtClean="0"/>
              <a:t>‹N°›</a:t>
            </a:fld>
            <a:endParaRPr lang="fr-FR"/>
          </a:p>
        </p:txBody>
      </p:sp>
    </p:spTree>
    <p:extLst>
      <p:ext uri="{BB962C8B-B14F-4D97-AF65-F5344CB8AC3E}">
        <p14:creationId xmlns:p14="http://schemas.microsoft.com/office/powerpoint/2010/main" val="2696631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a:t>
            </a:fld>
            <a:endParaRPr lang="fr-FR"/>
          </a:p>
        </p:txBody>
      </p:sp>
    </p:spTree>
    <p:extLst>
      <p:ext uri="{BB962C8B-B14F-4D97-AF65-F5344CB8AC3E}">
        <p14:creationId xmlns:p14="http://schemas.microsoft.com/office/powerpoint/2010/main" val="3392257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16</a:t>
            </a:fld>
            <a:endParaRPr lang="fr-FR"/>
          </a:p>
        </p:txBody>
      </p:sp>
    </p:spTree>
    <p:extLst>
      <p:ext uri="{BB962C8B-B14F-4D97-AF65-F5344CB8AC3E}">
        <p14:creationId xmlns:p14="http://schemas.microsoft.com/office/powerpoint/2010/main" val="4111761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17</a:t>
            </a:fld>
            <a:endParaRPr lang="fr-FR"/>
          </a:p>
        </p:txBody>
      </p:sp>
    </p:spTree>
    <p:extLst>
      <p:ext uri="{BB962C8B-B14F-4D97-AF65-F5344CB8AC3E}">
        <p14:creationId xmlns:p14="http://schemas.microsoft.com/office/powerpoint/2010/main" val="4129116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19</a:t>
            </a:fld>
            <a:endParaRPr lang="fr-FR"/>
          </a:p>
        </p:txBody>
      </p:sp>
    </p:spTree>
    <p:extLst>
      <p:ext uri="{BB962C8B-B14F-4D97-AF65-F5344CB8AC3E}">
        <p14:creationId xmlns:p14="http://schemas.microsoft.com/office/powerpoint/2010/main" val="3350101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21</a:t>
            </a:fld>
            <a:endParaRPr lang="fr-FR"/>
          </a:p>
        </p:txBody>
      </p:sp>
    </p:spTree>
    <p:extLst>
      <p:ext uri="{BB962C8B-B14F-4D97-AF65-F5344CB8AC3E}">
        <p14:creationId xmlns:p14="http://schemas.microsoft.com/office/powerpoint/2010/main" val="1345699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22</a:t>
            </a:fld>
            <a:endParaRPr lang="fr-FR"/>
          </a:p>
        </p:txBody>
      </p:sp>
    </p:spTree>
    <p:extLst>
      <p:ext uri="{BB962C8B-B14F-4D97-AF65-F5344CB8AC3E}">
        <p14:creationId xmlns:p14="http://schemas.microsoft.com/office/powerpoint/2010/main" val="730041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23</a:t>
            </a:fld>
            <a:endParaRPr lang="fr-FR"/>
          </a:p>
        </p:txBody>
      </p:sp>
    </p:spTree>
    <p:extLst>
      <p:ext uri="{BB962C8B-B14F-4D97-AF65-F5344CB8AC3E}">
        <p14:creationId xmlns:p14="http://schemas.microsoft.com/office/powerpoint/2010/main" val="3792461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24</a:t>
            </a:fld>
            <a:endParaRPr lang="fr-FR"/>
          </a:p>
        </p:txBody>
      </p:sp>
    </p:spTree>
    <p:extLst>
      <p:ext uri="{BB962C8B-B14F-4D97-AF65-F5344CB8AC3E}">
        <p14:creationId xmlns:p14="http://schemas.microsoft.com/office/powerpoint/2010/main" val="3810047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25</a:t>
            </a:fld>
            <a:endParaRPr lang="fr-FR"/>
          </a:p>
        </p:txBody>
      </p:sp>
    </p:spTree>
    <p:extLst>
      <p:ext uri="{BB962C8B-B14F-4D97-AF65-F5344CB8AC3E}">
        <p14:creationId xmlns:p14="http://schemas.microsoft.com/office/powerpoint/2010/main" val="3110904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26</a:t>
            </a:fld>
            <a:endParaRPr lang="fr-FR"/>
          </a:p>
        </p:txBody>
      </p:sp>
    </p:spTree>
    <p:extLst>
      <p:ext uri="{BB962C8B-B14F-4D97-AF65-F5344CB8AC3E}">
        <p14:creationId xmlns:p14="http://schemas.microsoft.com/office/powerpoint/2010/main" val="56283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27</a:t>
            </a:fld>
            <a:endParaRPr lang="fr-FR"/>
          </a:p>
        </p:txBody>
      </p:sp>
    </p:spTree>
    <p:extLst>
      <p:ext uri="{BB962C8B-B14F-4D97-AF65-F5344CB8AC3E}">
        <p14:creationId xmlns:p14="http://schemas.microsoft.com/office/powerpoint/2010/main" val="1791538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a:t>
            </a:fld>
            <a:endParaRPr lang="fr-FR"/>
          </a:p>
        </p:txBody>
      </p:sp>
    </p:spTree>
    <p:extLst>
      <p:ext uri="{BB962C8B-B14F-4D97-AF65-F5344CB8AC3E}">
        <p14:creationId xmlns:p14="http://schemas.microsoft.com/office/powerpoint/2010/main" val="1150490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28</a:t>
            </a:fld>
            <a:endParaRPr lang="fr-FR"/>
          </a:p>
        </p:txBody>
      </p:sp>
    </p:spTree>
    <p:extLst>
      <p:ext uri="{BB962C8B-B14F-4D97-AF65-F5344CB8AC3E}">
        <p14:creationId xmlns:p14="http://schemas.microsoft.com/office/powerpoint/2010/main" val="1576490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29</a:t>
            </a:fld>
            <a:endParaRPr lang="fr-FR"/>
          </a:p>
        </p:txBody>
      </p:sp>
    </p:spTree>
    <p:extLst>
      <p:ext uri="{BB962C8B-B14F-4D97-AF65-F5344CB8AC3E}">
        <p14:creationId xmlns:p14="http://schemas.microsoft.com/office/powerpoint/2010/main" val="2498080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30</a:t>
            </a:fld>
            <a:endParaRPr lang="fr-FR"/>
          </a:p>
        </p:txBody>
      </p:sp>
    </p:spTree>
    <p:extLst>
      <p:ext uri="{BB962C8B-B14F-4D97-AF65-F5344CB8AC3E}">
        <p14:creationId xmlns:p14="http://schemas.microsoft.com/office/powerpoint/2010/main" val="2955223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31</a:t>
            </a:fld>
            <a:endParaRPr lang="fr-FR"/>
          </a:p>
        </p:txBody>
      </p:sp>
    </p:spTree>
    <p:extLst>
      <p:ext uri="{BB962C8B-B14F-4D97-AF65-F5344CB8AC3E}">
        <p14:creationId xmlns:p14="http://schemas.microsoft.com/office/powerpoint/2010/main" val="1744444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32</a:t>
            </a:fld>
            <a:endParaRPr lang="fr-FR"/>
          </a:p>
        </p:txBody>
      </p:sp>
    </p:spTree>
    <p:extLst>
      <p:ext uri="{BB962C8B-B14F-4D97-AF65-F5344CB8AC3E}">
        <p14:creationId xmlns:p14="http://schemas.microsoft.com/office/powerpoint/2010/main" val="550838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33</a:t>
            </a:fld>
            <a:endParaRPr lang="fr-FR"/>
          </a:p>
        </p:txBody>
      </p:sp>
    </p:spTree>
    <p:extLst>
      <p:ext uri="{BB962C8B-B14F-4D97-AF65-F5344CB8AC3E}">
        <p14:creationId xmlns:p14="http://schemas.microsoft.com/office/powerpoint/2010/main" val="3678541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37</a:t>
            </a:fld>
            <a:endParaRPr lang="fr-FR"/>
          </a:p>
        </p:txBody>
      </p:sp>
    </p:spTree>
    <p:extLst>
      <p:ext uri="{BB962C8B-B14F-4D97-AF65-F5344CB8AC3E}">
        <p14:creationId xmlns:p14="http://schemas.microsoft.com/office/powerpoint/2010/main" val="886035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39</a:t>
            </a:fld>
            <a:endParaRPr lang="fr-FR"/>
          </a:p>
        </p:txBody>
      </p:sp>
    </p:spTree>
    <p:extLst>
      <p:ext uri="{BB962C8B-B14F-4D97-AF65-F5344CB8AC3E}">
        <p14:creationId xmlns:p14="http://schemas.microsoft.com/office/powerpoint/2010/main" val="20679973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40</a:t>
            </a:fld>
            <a:endParaRPr lang="fr-FR"/>
          </a:p>
        </p:txBody>
      </p:sp>
    </p:spTree>
    <p:extLst>
      <p:ext uri="{BB962C8B-B14F-4D97-AF65-F5344CB8AC3E}">
        <p14:creationId xmlns:p14="http://schemas.microsoft.com/office/powerpoint/2010/main" val="1453394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41</a:t>
            </a:fld>
            <a:endParaRPr lang="fr-FR"/>
          </a:p>
        </p:txBody>
      </p:sp>
    </p:spTree>
    <p:extLst>
      <p:ext uri="{BB962C8B-B14F-4D97-AF65-F5344CB8AC3E}">
        <p14:creationId xmlns:p14="http://schemas.microsoft.com/office/powerpoint/2010/main" val="3829010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a:t>
            </a:fld>
            <a:endParaRPr lang="fr-FR"/>
          </a:p>
        </p:txBody>
      </p:sp>
    </p:spTree>
    <p:extLst>
      <p:ext uri="{BB962C8B-B14F-4D97-AF65-F5344CB8AC3E}">
        <p14:creationId xmlns:p14="http://schemas.microsoft.com/office/powerpoint/2010/main" val="24338174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42</a:t>
            </a:fld>
            <a:endParaRPr lang="fr-FR"/>
          </a:p>
        </p:txBody>
      </p:sp>
    </p:spTree>
    <p:extLst>
      <p:ext uri="{BB962C8B-B14F-4D97-AF65-F5344CB8AC3E}">
        <p14:creationId xmlns:p14="http://schemas.microsoft.com/office/powerpoint/2010/main" val="1192570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43</a:t>
            </a:fld>
            <a:endParaRPr lang="fr-FR"/>
          </a:p>
        </p:txBody>
      </p:sp>
    </p:spTree>
    <p:extLst>
      <p:ext uri="{BB962C8B-B14F-4D97-AF65-F5344CB8AC3E}">
        <p14:creationId xmlns:p14="http://schemas.microsoft.com/office/powerpoint/2010/main" val="16153703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44</a:t>
            </a:fld>
            <a:endParaRPr lang="fr-FR"/>
          </a:p>
        </p:txBody>
      </p:sp>
    </p:spTree>
    <p:extLst>
      <p:ext uri="{BB962C8B-B14F-4D97-AF65-F5344CB8AC3E}">
        <p14:creationId xmlns:p14="http://schemas.microsoft.com/office/powerpoint/2010/main" val="27338469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45</a:t>
            </a:fld>
            <a:endParaRPr lang="fr-FR"/>
          </a:p>
        </p:txBody>
      </p:sp>
    </p:spTree>
    <p:extLst>
      <p:ext uri="{BB962C8B-B14F-4D97-AF65-F5344CB8AC3E}">
        <p14:creationId xmlns:p14="http://schemas.microsoft.com/office/powerpoint/2010/main" val="17258982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46</a:t>
            </a:fld>
            <a:endParaRPr lang="fr-FR"/>
          </a:p>
        </p:txBody>
      </p:sp>
    </p:spTree>
    <p:extLst>
      <p:ext uri="{BB962C8B-B14F-4D97-AF65-F5344CB8AC3E}">
        <p14:creationId xmlns:p14="http://schemas.microsoft.com/office/powerpoint/2010/main" val="38180162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47</a:t>
            </a:fld>
            <a:endParaRPr lang="fr-FR"/>
          </a:p>
        </p:txBody>
      </p:sp>
    </p:spTree>
    <p:extLst>
      <p:ext uri="{BB962C8B-B14F-4D97-AF65-F5344CB8AC3E}">
        <p14:creationId xmlns:p14="http://schemas.microsoft.com/office/powerpoint/2010/main" val="40987133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48</a:t>
            </a:fld>
            <a:endParaRPr lang="fr-FR"/>
          </a:p>
        </p:txBody>
      </p:sp>
    </p:spTree>
    <p:extLst>
      <p:ext uri="{BB962C8B-B14F-4D97-AF65-F5344CB8AC3E}">
        <p14:creationId xmlns:p14="http://schemas.microsoft.com/office/powerpoint/2010/main" val="3267279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49</a:t>
            </a:fld>
            <a:endParaRPr lang="fr-FR"/>
          </a:p>
        </p:txBody>
      </p:sp>
    </p:spTree>
    <p:extLst>
      <p:ext uri="{BB962C8B-B14F-4D97-AF65-F5344CB8AC3E}">
        <p14:creationId xmlns:p14="http://schemas.microsoft.com/office/powerpoint/2010/main" val="14006524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50</a:t>
            </a:fld>
            <a:endParaRPr lang="fr-FR"/>
          </a:p>
        </p:txBody>
      </p:sp>
    </p:spTree>
    <p:extLst>
      <p:ext uri="{BB962C8B-B14F-4D97-AF65-F5344CB8AC3E}">
        <p14:creationId xmlns:p14="http://schemas.microsoft.com/office/powerpoint/2010/main" val="37288752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51</a:t>
            </a:fld>
            <a:endParaRPr lang="fr-FR"/>
          </a:p>
        </p:txBody>
      </p:sp>
    </p:spTree>
    <p:extLst>
      <p:ext uri="{BB962C8B-B14F-4D97-AF65-F5344CB8AC3E}">
        <p14:creationId xmlns:p14="http://schemas.microsoft.com/office/powerpoint/2010/main" val="1672177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6</a:t>
            </a:fld>
            <a:endParaRPr lang="fr-FR"/>
          </a:p>
        </p:txBody>
      </p:sp>
    </p:spTree>
    <p:extLst>
      <p:ext uri="{BB962C8B-B14F-4D97-AF65-F5344CB8AC3E}">
        <p14:creationId xmlns:p14="http://schemas.microsoft.com/office/powerpoint/2010/main" val="30160537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52</a:t>
            </a:fld>
            <a:endParaRPr lang="fr-FR"/>
          </a:p>
        </p:txBody>
      </p:sp>
    </p:spTree>
    <p:extLst>
      <p:ext uri="{BB962C8B-B14F-4D97-AF65-F5344CB8AC3E}">
        <p14:creationId xmlns:p14="http://schemas.microsoft.com/office/powerpoint/2010/main" val="32688442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55</a:t>
            </a:fld>
            <a:endParaRPr lang="fr-FR"/>
          </a:p>
        </p:txBody>
      </p:sp>
    </p:spTree>
    <p:extLst>
      <p:ext uri="{BB962C8B-B14F-4D97-AF65-F5344CB8AC3E}">
        <p14:creationId xmlns:p14="http://schemas.microsoft.com/office/powerpoint/2010/main" val="18841176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56</a:t>
            </a:fld>
            <a:endParaRPr lang="fr-FR"/>
          </a:p>
        </p:txBody>
      </p:sp>
    </p:spTree>
    <p:extLst>
      <p:ext uri="{BB962C8B-B14F-4D97-AF65-F5344CB8AC3E}">
        <p14:creationId xmlns:p14="http://schemas.microsoft.com/office/powerpoint/2010/main" val="8233741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58</a:t>
            </a:fld>
            <a:endParaRPr lang="fr-FR"/>
          </a:p>
        </p:txBody>
      </p:sp>
    </p:spTree>
    <p:extLst>
      <p:ext uri="{BB962C8B-B14F-4D97-AF65-F5344CB8AC3E}">
        <p14:creationId xmlns:p14="http://schemas.microsoft.com/office/powerpoint/2010/main" val="40954029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59</a:t>
            </a:fld>
            <a:endParaRPr lang="fr-FR"/>
          </a:p>
        </p:txBody>
      </p:sp>
    </p:spTree>
    <p:extLst>
      <p:ext uri="{BB962C8B-B14F-4D97-AF65-F5344CB8AC3E}">
        <p14:creationId xmlns:p14="http://schemas.microsoft.com/office/powerpoint/2010/main" val="23060280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60</a:t>
            </a:fld>
            <a:endParaRPr lang="fr-FR"/>
          </a:p>
        </p:txBody>
      </p:sp>
    </p:spTree>
    <p:extLst>
      <p:ext uri="{BB962C8B-B14F-4D97-AF65-F5344CB8AC3E}">
        <p14:creationId xmlns:p14="http://schemas.microsoft.com/office/powerpoint/2010/main" val="1318094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7</a:t>
            </a:fld>
            <a:endParaRPr lang="fr-FR"/>
          </a:p>
        </p:txBody>
      </p:sp>
    </p:spTree>
    <p:extLst>
      <p:ext uri="{BB962C8B-B14F-4D97-AF65-F5344CB8AC3E}">
        <p14:creationId xmlns:p14="http://schemas.microsoft.com/office/powerpoint/2010/main" val="2090266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9</a:t>
            </a:fld>
            <a:endParaRPr lang="fr-FR"/>
          </a:p>
        </p:txBody>
      </p:sp>
    </p:spTree>
    <p:extLst>
      <p:ext uri="{BB962C8B-B14F-4D97-AF65-F5344CB8AC3E}">
        <p14:creationId xmlns:p14="http://schemas.microsoft.com/office/powerpoint/2010/main" val="3737070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13</a:t>
            </a:fld>
            <a:endParaRPr lang="fr-FR"/>
          </a:p>
        </p:txBody>
      </p:sp>
    </p:spTree>
    <p:extLst>
      <p:ext uri="{BB962C8B-B14F-4D97-AF65-F5344CB8AC3E}">
        <p14:creationId xmlns:p14="http://schemas.microsoft.com/office/powerpoint/2010/main" val="1450289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14</a:t>
            </a:fld>
            <a:endParaRPr lang="fr-FR"/>
          </a:p>
        </p:txBody>
      </p:sp>
    </p:spTree>
    <p:extLst>
      <p:ext uri="{BB962C8B-B14F-4D97-AF65-F5344CB8AC3E}">
        <p14:creationId xmlns:p14="http://schemas.microsoft.com/office/powerpoint/2010/main" val="526931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C6CA490-2591-3941-8DAF-B1DF6B3DE9C3}" type="slidenum">
              <a:rPr lang="fr-FR" smtClean="0"/>
              <a:t>15</a:t>
            </a:fld>
            <a:endParaRPr lang="fr-FR"/>
          </a:p>
        </p:txBody>
      </p:sp>
    </p:spTree>
    <p:extLst>
      <p:ext uri="{BB962C8B-B14F-4D97-AF65-F5344CB8AC3E}">
        <p14:creationId xmlns:p14="http://schemas.microsoft.com/office/powerpoint/2010/main" val="362391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9/14/20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9/14/20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9/14/20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9/14/20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9/14/20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9/14/20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Docview.aspx%3f&amp;tsid=docview4_&amp;citationData=%7b%22citationId%22:%22R68%22,%22title%22:%22com.%20Cass.%203e%20civ.,%2018%20avr.%202019,%20n&#176;%2017-24.330,%20F-D%22,%22docId%22:%22PS_KPRE-573879_0KU1%22%7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file:///Docview.aspx%3f&amp;tsid=docview4_&amp;citationData=%7b%22citationId%22:%22R69%22,%22title%22:%22JurisData%20n&#176;%202019-007317%22,%22docId%22:%22PS_KPRE-573879_0KU1%22%7d"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file:///Docview.aspx%3f&amp;tsid=docview4_&amp;citationData=%7b%22citationId%22:%22R89%22,%22title%22:%22JCP%20N%202017,%20n&#176;%2028,%20act.%20711%22,%22docId%22:%22PS_KPRE-573879_0KU1%22%7d" TargetMode="External"/><Relationship Id="rId3" Type="http://schemas.openxmlformats.org/officeDocument/2006/relationships/hyperlink" Target="file:///Docview.aspx%3f&amp;tsid=docview4_&amp;citationData=%7b%22citationId%22:%22R77%22,%22title%22:%22Cass.%203e%20civ.,%2022%20nov.%202018,%20n&#176;%2017-26.209,%20FS-P+B+I%22,%22docId%22:%22PS_KPRE-573879_0KU1%22%7d" TargetMode="External"/><Relationship Id="rId7" Type="http://schemas.openxmlformats.org/officeDocument/2006/relationships/hyperlink" Target="file:///Docview.aspx%3f&amp;tsid=docview4_&amp;citationData=%7b%22citationId%22:%22R88%22,%22title%22:%22JurisData%20n&#176;%202017-012784%22,%22docId%22:%22PS_KPRE-573879_0KU1%22%7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file:///Docview.aspx%3f&amp;tsid=docview4_&amp;citationData=%7b%22citationId%22:%22R87%22,%22title%22:%22Cass.%203e%20civ.,%2029%20juin%202017,%20n&#176;%2016-18.087,%20FS+P+B+R+I%22,%22docId%22:%22PS_KPRE-573879_0KU1%22%7d" TargetMode="External"/><Relationship Id="rId5" Type="http://schemas.openxmlformats.org/officeDocument/2006/relationships/hyperlink" Target="file:///Docview.aspx%3f&amp;tsid=docview4_&amp;citationData=%7b%22citationId%22:%22R79%22,%22title%22:%22JCP%20N%202018,%20n&#176;%2048,%20act.%20906%22,%22docId%22:%22PS_KPRE-573879_0KU1%22%7d" TargetMode="External"/><Relationship Id="rId4" Type="http://schemas.openxmlformats.org/officeDocument/2006/relationships/hyperlink" Target="file:///Docview.aspx%3f&amp;tsid=docview4_&amp;citationData=%7b%22citationId%22:%22R78%22,%22title%22:%22JurisData%20n&#176;%202018-020740%22,%22docId%22:%22PS_KPRE-573879_0KU1%22%7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16%22,%22title%22:%22article%201112-1%20alin&#233;a%201er%20du%20Code%20civil%22,%22pinpointLabel%22:%22article%22,%22pinpointNum%22:%221112-1%22,%22docId%22:%22PS_KPRE-515452_0KU1%22%7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file:///Docview.aspx%3f&amp;tsid=docview1_&amp;citationData=%7b%22citationId%22:%22R17%22,%22title%22:%22article%201112-1%20du%20Code%20civil%22,%22pinpointLabel%22:%22article%22,%22pinpointNum%22:%221112-1%22,%22docId%22:%22PS_KPRE-515452_0KU1%22%7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18%22,%22title%22:%22article%201112-1%20du%20Code%20civil%22,%22pinpointLabel%22:%22article%22,%22pinpointNum%22:%221112-1%22,%22docId%22:%22PS_KPRE-515452_0KU1%22%7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extenso-fr.ezproxy.univ-paris13.fr/jurisprudence/JURITEXT00003826488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file:///Docview.aspx%3f&amp;tsid=docview4_&amp;citationData=%7b%22citationId%22:%22R68%22,%22title%22:%22com.%20Cass.%203e%20civ.,%2018%20avr.%202019,%20n&#176;%2017-24.330,%20F-D%22,%22docId%22:%22PS_KPRE-573879_0KU1%22%7d"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file:///Docview.aspx%3f&amp;tsid=docview4_&amp;citationData=%7b%22citationId%22:%22R68%22,%22title%22:%22com.%20Cass.%203e%20civ.,%2018%20avr.%202019,%20n&#176;%2017-24.330,%20F-D%22,%22docId%22:%22PS_KPRE-573879_0KU1%22%7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file:///Docview.aspx%3f&amp;tsid=docview5_&amp;citationData=%7b%22citationId%22:%22R75%22,%22title%22:%22Cass.%201re%20civ.,%203%20f&#233;vr.%201998,%20n&#176;%2096-13.201%22,%22docId%22:%22PS_KPRE-480193_0KU1%22%7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file:///Docview.aspx%3f&amp;tsid=docview5_&amp;citationData=%7b%22citationId%22:%22R76%22,%22title%22:%22JurisData%20n&#176;%201998-000428%22,%22docId%22:%22PS_KPRE-480193_0KU1%22%7d"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file:///Docview.aspx%3f&amp;tsid=docview7_&amp;citationData=%7b%22citationId%22:%22R38%22,%22title%22:%22JurisData%20n&#176;%202006-036780%22,%22docId%22:%22PS_KPRE-513753_0KU1%22%7d" TargetMode="External"/><Relationship Id="rId7" Type="http://schemas.openxmlformats.org/officeDocument/2006/relationships/hyperlink" Target="file:///Docview.aspx%3f&amp;tsid=docview7_&amp;citationData=%7b%22citationId%22:%22R51%22,%22title%22:%22JurisData%20n&#176;%201995-000042%22,%22docId%22:%22PS_KPRE-513753_0KU1%22%7d"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file:///Docview.aspx%3f&amp;tsid=docview7_&amp;citationData=%7b%22citationId%22:%22R50%22,%22title%22:%22Cass.%203e%20civ.,%204%20janv.%201995,%20n&#176;%2092-21.449%22,%22docId%22:%22PS_KPRE-513753_0KU1%22%7d" TargetMode="External"/><Relationship Id="rId5" Type="http://schemas.openxmlformats.org/officeDocument/2006/relationships/hyperlink" Target="file:///Docview.aspx%3f&amp;tsid=docview7_&amp;citationData=%7b%22citationId%22:%22R44%22,%22title%22:%22JurisData%20n&#176;%202006-033690%22,%22docId%22:%22PS_KPRE-513753_0KU1%22%7d" TargetMode="External"/><Relationship Id="rId4" Type="http://schemas.openxmlformats.org/officeDocument/2006/relationships/hyperlink" Target="file:///Docview.aspx%3f&amp;tsid=docview7_&amp;citationData=%7b%22citationId%22:%22R43%22,%22title%22:%22Cass.%20ch.%20mixte,%2026%20mai%202006,%20n&#176;%2003-19.376%22,%22docId%22:%22PS_KPRE-513753_0KU1%22%7d"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file:///Docview.aspx%3f&amp;tsid=docview7_&amp;citationData=%7b%22citationId%22:%22R17%22,%22title%22:%22article%201123%20alin&#233;as%203%20et%204%20du%20Code%20civil%22,%22pinpointLabel%22:%22article%22,%22pinpointNum%22:%221123%22,%22docId%22:%22PS_KPRE-513753_0KU1%22%7d"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file:///Docview.aspx%3f&amp;tsid=docview7_&amp;citationData=%7b%22citationId%22:%22R18%22,%22title%22:%22article%201123%20nouveau%20du%20Code%20civil%22,%22pinpointLabel%22:%22article%22,%22pinpointNum%22:%221123%22,%22docId%22:%22PS_KPRE-513753_0KU1%22%7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file:///Docview.aspx%3f&amp;tsid=docview10_&amp;citationData=%7b%22citationId%22:%22R5%22,%22title%22:%22alin&#233;as%203%20et%204%20de%20l'article%201123%20du%20Code%20civil%22,%22pinpointLabel%22:%22article%22,%22pinpointNum%22:%221123%22,%22docId%22:%22PS_KPRE-525895_0KTD%22%7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file:///Docview.aspx%3f&amp;tsid=docview4_&amp;citationData=%7b%22citationId%22:%22R152%22,%22title%22:%22Cass.%203e%20civ.,%2021%20juin%202018,%20n&#176;%2017-18.738%22,%22docId%22:%22PS_KPRE-573879_0KU1%22%7d"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file:///Docview.aspx%3f&amp;tsid=docview4_&amp;citationData=%7b%22citationId%22:%22R117%22,%22title%22:%22JurisData%20n&#176;%202018-022522%22,%22docId%22:%22PS_KPRE-573879_0KU1%22%7d" TargetMode="External"/><Relationship Id="rId4" Type="http://schemas.openxmlformats.org/officeDocument/2006/relationships/hyperlink" Target="file:///Docview.aspx%3f&amp;tsid=docview4_&amp;citationData=%7b%22citationId%22:%22R116%22,%22title%22:%22Cass.%203e%20civ.,%206%20d&#233;c.%202018,%20n&#176;%2017-21.170%20et%2017-21.171,%20D%22,%22docId%22:%22PS_KPRE-573879_0KU1%22%7d"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file:///Docview.aspx%3f&amp;tsid=docview11_&amp;citationData=%7b%22citationId%22:%22R8%22,%22title%22:%22article%201124%20alin&#233;a%202%20du%20Code%20civil%22,%22pinpointLabel%22:%22article%22,%22pinpointNum%22:%221124%22,%22docId%22:%22PS_KPRE-513247_0KU1%22%7d"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file:///Docview.aspx%3f&amp;tsid=docview11_&amp;citationData=%7b%22citationId%22:%22R9%22,%22title%22:%22articles%201216%20et%20suivants%20du%20Code%20civil%22,%22pinpointLabel%22:%22article%22,%22pinpointNum%22:%221216%22,%22docId%22:%22PS_KPRE-513247_0KU1%22%7d"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file:///Docview.aspx%3f&amp;tsid=docview4_&amp;citationData=%7b%22citationId%22:%22R113%22,%22title%22:%22Cass.%203e%20civ.,%2012%20avr.%202018,%20n&#176;%2017-14.187%22,%22docId%22:%22PS_KPRE-573879_0KU1%22%7d" TargetMode="External"/><Relationship Id="rId3" Type="http://schemas.openxmlformats.org/officeDocument/2006/relationships/hyperlink" Target="file:///Docview.aspx%3f&amp;tsid=docview4_&amp;citationData=%7b%22citationId%22:%22R110%22,%22title%22:%22Cass.%203e%20civ.,%2025%20sept.%202007,%20n&#176;%2006-20.566,%20F-D%22,%22docId%22:%22PS_KPRE-573879_0KU1%22%7d" TargetMode="External"/><Relationship Id="rId7" Type="http://schemas.openxmlformats.org/officeDocument/2006/relationships/hyperlink" Target="file:///Docview.aspx%3f&amp;tsid=docview4_&amp;citationData=%7b%22citationId%22:%22R109%22,%22title%22:%22Cass.%203e%20civ.,%208%20nov.%202018,%20n&#176;%2017-22.660%22,%22docId%22:%22PS_KPRE-573879_0KU1%22%7d"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file:///Docview.aspx%3f&amp;tsid=docview4_&amp;citationData=%7b%22citationId%22:%22R135%22,%22title%22:%22JurisData%20n&#176;%202018-009806%22,%22docId%22:%22PS_KPRE-573879_0KU1%22%7d" TargetMode="External"/><Relationship Id="rId5" Type="http://schemas.openxmlformats.org/officeDocument/2006/relationships/hyperlink" Target="file:///Docview.aspx%3f&amp;tsid=docview4_&amp;citationData=%7b%22citationId%22:%22R134%22,%22title%22:%22Cass.%203e%20civ.,%207%20juin%202018,%20n&#176;%2017-18.670,%20D%22,%22docId%22:%22PS_KPRE-573879_0KU1%22%7d" TargetMode="External"/><Relationship Id="rId10" Type="http://schemas.openxmlformats.org/officeDocument/2006/relationships/hyperlink" Target="file:///Docview.aspx%3f&amp;tsid=docview4_&amp;citationData=%7b%22citationId%22:%22R115%22,%22title%22:%22JurisData%20n&#176;%202018-018022%22,%22docId%22:%22PS_KPRE-573879_0KU1%22%7d" TargetMode="External"/><Relationship Id="rId4" Type="http://schemas.openxmlformats.org/officeDocument/2006/relationships/hyperlink" Target="file:///Docview.aspx%3f&amp;tsid=docview4_&amp;citationData=%7b%22citationId%22:%22R111%22,%22title%22:%22JurisData%20n&#176;%202007-040910%22,%22docId%22:%22PS_KPRE-573879_0KU1%22%7d" TargetMode="External"/><Relationship Id="rId9" Type="http://schemas.openxmlformats.org/officeDocument/2006/relationships/hyperlink" Target="file:///Docview.aspx%3f&amp;tsid=docview4_&amp;citationData=%7b%22citationId%22:%22R114%22,%22title%22:%22Cass.%20com.,%2017%20oct.%202018,%20n&#176;%2017-14.986,%20P+B%22,%22docId%22:%22PS_KPRE-573879_0KU1%22%7d"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59%22,%22title%22:%22JurisData%20n&#176;%202018-007524%22,%22docId%22:%22PS_KPRE-575024_0KU1%22%7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file:///Docview.aspx%3f&amp;tsid=docview1_&amp;citationData=%7b%22citationId%22:%22R66%22,%22title%22:%22JurisData%20n&#176;%202018-020729%22,%22docId%22:%22PS_KPRE-575024_0KU1%22%7d" TargetMode="External"/><Relationship Id="rId4" Type="http://schemas.openxmlformats.org/officeDocument/2006/relationships/hyperlink" Target="file:///Docview.aspx%3f&amp;tsid=docview1_&amp;citationData=%7b%22citationId%22:%22R65%22,%22title%22:%22Cass.%203e%20civ.,%2022%20nov.%202018,%20n&#176;%2017-23.366,%20FS-P+B+I%22,%22docId%22:%22PS_KPRE-575024_0KU1%22%7d"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file:///Docview.aspx%3f&amp;tsid=docview14_&amp;citationData=%7b%22citationId%22:%22R47%22,%22title%22:%22JCP%20N%202015,%20n&#176;%2014,%201112%22,%22docId%22:%22PS_KPRE-514235_0KU1%22%7d" TargetMode="External"/><Relationship Id="rId13" Type="http://schemas.openxmlformats.org/officeDocument/2006/relationships/hyperlink" Target="file:///Docview.aspx%3f&amp;tsid=docview4_&amp;citationData=%7b%22citationId%22:%22R125%22,%22title%22:%22JurisData%20n&#176;%202016-022555%22,%22docId%22:%22PS_KPRE-573879_0KU1%22%7d" TargetMode="External"/><Relationship Id="rId3" Type="http://schemas.openxmlformats.org/officeDocument/2006/relationships/hyperlink" Target="file:///Docview.aspx%3f&amp;tsid=docview14_&amp;citationData=%7b%22citationId%22:%22R40%22,%22title%22:%22Cass.%203e%20civ.,%2020%20mai%202015,%20n&#176;%2014-11.851%22,%22docId%22:%22PS_KPRE-514235_0KU1%22%7d" TargetMode="External"/><Relationship Id="rId7" Type="http://schemas.openxmlformats.org/officeDocument/2006/relationships/hyperlink" Target="file:///Docview.aspx%3f&amp;tsid=docview14_&amp;citationData=%7b%22citationId%22:%22R46%22,%22title%22:%22JurisData%20n&#176;%202014-016441%22,%22docId%22:%22PS_KPRE-514235_0KU1%22%7d" TargetMode="External"/><Relationship Id="rId12" Type="http://schemas.openxmlformats.org/officeDocument/2006/relationships/hyperlink" Target="file:///Docview.aspx%3f&amp;tsid=docview4_&amp;citationData=%7b%22citationId%22:%22R124%22,%22title%22:%22Cass.%203e%20civ.,%2027%20oct.%202016,%20n&#176;%2015-23.727,%20F-D%22,%22docId%22:%22PS_KPRE-573879_0KU1%22%7d"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file:///Docview.aspx%3f&amp;tsid=docview14_&amp;citationData=%7b%22citationId%22:%22R45%22,%22title%22:%22Cass.%203e%20civ.,%208%20juill.%202014,%20n&#176;%2013-17.386%22,%22docId%22:%22PS_KPRE-514235_0KU1%22%7d" TargetMode="External"/><Relationship Id="rId11" Type="http://schemas.openxmlformats.org/officeDocument/2006/relationships/hyperlink" Target="file:///Docview.aspx%3f&amp;tsid=docview4_&amp;citationData=%7b%22citationId%22:%22R129%22,%22title%22:%22JCP%20N%202018,%20n&#176;%2047,%201345%22,%22docId%22:%22PS_KPRE-573879_0KU1%22%7d" TargetMode="External"/><Relationship Id="rId5" Type="http://schemas.openxmlformats.org/officeDocument/2006/relationships/hyperlink" Target="file:///Docview.aspx%3f&amp;tsid=docview14_&amp;citationData=%7b%22citationId%22:%22R42%22,%22title%22:%22JCP%20N%202015,%20n&#176;%2023,%20act.%20650%22,%22docId%22:%22PS_KPRE-514235_0KU1%22%7d" TargetMode="External"/><Relationship Id="rId10" Type="http://schemas.openxmlformats.org/officeDocument/2006/relationships/hyperlink" Target="file:///Docview.aspx%3f&amp;tsid=docview4_&amp;citationData=%7b%22citationId%22:%22R128%22,%22title%22:%22JurisData%20n&#176;%202018-020343%22,%22docId%22:%22PS_KPRE-573879_0KU1%22%7d" TargetMode="External"/><Relationship Id="rId4" Type="http://schemas.openxmlformats.org/officeDocument/2006/relationships/hyperlink" Target="file:///Docview.aspx%3f&amp;tsid=docview14_&amp;citationData=%7b%22citationId%22:%22R41%22,%22title%22:%22JurisData%20n&#176;%202015-011728%22,%22docId%22:%22PS_KPRE-514235_0KU1%22%7d" TargetMode="External"/><Relationship Id="rId9" Type="http://schemas.openxmlformats.org/officeDocument/2006/relationships/hyperlink" Target="file:///Docview.aspx%3f&amp;tsid=docview4_&amp;citationData=%7b%22citationId%22:%22R127%22,%22title%22:%22Cass.%203e%20civ.,%2012%20juill.%202018,%20n&#176;%2017-15.454,%20D%22,%22docId%22:%22PS_KPRE-573879_0KU1%22%7d"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file:///Docview.aspx%3f&amp;tsid=docview12_&amp;citationData=%7b%22citationId%22:%22R25%22,%22title%22:%22article%201304-3%20du%20Code%20civil%22,%22pinpointLabel%22:%22article%22,%22pinpointNum%22:%221304-3%22,%22docId%22:%22PS_KPRE-514235_0KU1%22%7d"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file:///Docview.aspx%3f&amp;tsid=docview12_&amp;citationData=%7b%22citationId%22:%22R28%22,%22title%22:%22article%201304-6%20alin&#233;a%201er%20du%20Code%20civil%22,%22pinpointLabel%22:%22article%22,%22pinpointNum%22:%221304-6%22,%22docId%22:%22PS_KPRE-514235_0KU1%22%7d" TargetMode="External"/><Relationship Id="rId5" Type="http://schemas.openxmlformats.org/officeDocument/2006/relationships/hyperlink" Target="file:///Docview.aspx%3f&amp;tsid=docview12_&amp;citationData=%7b%22citationId%22:%22R27%22,%22title%22:%22article%201304-6%20alin&#233;a%202%20du%20Code%20civil%22,%22pinpointLabel%22:%22article%22,%22pinpointNum%22:%221304-6%22,%22docId%22:%22PS_KPRE-514235_0KU1%22%7d" TargetMode="External"/><Relationship Id="rId4" Type="http://schemas.openxmlformats.org/officeDocument/2006/relationships/hyperlink" Target="file:///Docview.aspx%3f&amp;tsid=docview12_&amp;citationData=%7b%22citationId%22:%22R26%22,%22title%22:%22article%201304-6%20alin&#233;a%201er%20du%20Code%20civil%22,%22pinpointLabel%22:%22article%22,%22pinpointNum%22:%221304-6%22,%22docId%22:%22PS_KPRE-514235_0KU1%22%7d"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file:///Docview.aspx%3f&amp;tsid=docview12_&amp;citationData=%7b%22citationId%22:%22R29%22,%22title%22:%22article%201304-6%20alin&#233;a%203%20du%20Code%20civil%22,%22pinpointLabel%22:%22article%22,%22pinpointNum%22:%221304-6%22,%22docId%22:%22PS_KPRE-514235_0KU1%22%7d"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file:///Docview.aspx%3f&amp;tsid=docview12_&amp;citationData=%7b%22citationId%22:%22R30%22,%22title%22:%22article%201304-4%20du%20Code%20civil%22,%22pinpointLabel%22:%22article%22,%22pinpointNum%22:%221304-4%22,%22docId%22:%22PS_KPRE-514235_0KU1%22%7d"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lextenso-fr.ezproxy.univ-paris13.fr/jurisprudence/JURITEXT000039285464" TargetMode="External"/><Relationship Id="rId7" Type="http://schemas.openxmlformats.org/officeDocument/2006/relationships/hyperlink" Target="file:///Docview.aspx%3f&amp;tsid=docview19_&amp;citationData=%7b%22citationId%22:%22R20%22,%22title%22:%22JurisData%20n&#176;%202010-022545%22,%22docId%22:%22PS_KPRE-510400_0KTD%22%7d"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file:///Docview.aspx%3f&amp;tsid=docview19_&amp;citationData=%7b%22citationId%22:%22R19%22,%22title%22:%22Cass.%201re%20civ.,%201er%20d&#233;c.%202010,%20n&#176;%2009-65.673,%20F-P+B+I%22,%22docId%22:%22PS_KPRE-510400_0KTD%22%7d" TargetMode="External"/><Relationship Id="rId5" Type="http://schemas.openxmlformats.org/officeDocument/2006/relationships/hyperlink" Target="file:///Docview.aspx%3f&amp;tsid=docview17_&amp;citationData=%7b%22citationId%22:%22R135%22,%22title%22:%22JurisData%20n&#176;%202018-009806%22,%22docId%22:%22PS_KPRE-573879_0KU1%22%7d" TargetMode="External"/><Relationship Id="rId4" Type="http://schemas.openxmlformats.org/officeDocument/2006/relationships/hyperlink" Target="file:///Docview.aspx%3f&amp;tsid=docview17_&amp;citationData=%7b%22citationId%22:%22R134%22,%22title%22:%22Cass.%203e%20civ.,%207%20juin%202018,%20n&#176;%2017-18.670,%20D%22,%22docId%22:%22PS_KPRE-573879_0KU1%22%7d"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2%22,%22title%22:%22JurisData%20n&#176;%202019-021779%22,%22docId%22:%22PS_KPRE-585018_0KU1%22%7d" TargetMode="External"/><Relationship Id="rId2" Type="http://schemas.openxmlformats.org/officeDocument/2006/relationships/hyperlink" Target="file:///Docview.aspx%3f&amp;tsid=docview1_&amp;citationData=%7b%22citationId%22:%22R1%22,%22title%22:%22Cass.%203e%20civ.,%205%20d&#233;c.%202019,%20n&#176;%2018-24.152,%20FS-P+B+I%22,%22docId%22:%22PS_KPRE-585018_0KU1%22%7d"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37%22,%22title%22:%22Cass.%203e%20civ.,%207%20juin%202018,%20n&#176;%2017-17.779,%20FS-P+B+I%22,%22docId%22:%22PS_KPRE-575024_0KU1%22%7d"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file:///Docview.aspx%3f&amp;tsid=docview1_&amp;citationData=%7b%22citationId%22:%22R43%22,%22title%22:%22JurisData%20n&#176;%202018-007811%22,%22docId%22:%22PS_KPRE-575024_0KU1%22%7d" TargetMode="External"/><Relationship Id="rId5" Type="http://schemas.openxmlformats.org/officeDocument/2006/relationships/hyperlink" Target="file:///Docview.aspx%3f&amp;tsid=docview1_&amp;citationData=%7b%22citationId%22:%22R42%22,%22title%22:%22Cass.%203e%20civ.,%203%20mai%202018,%20n&#176;%2017-15.258,%20D%22,%22docId%22:%22PS_KPRE-575024_0KU1%22%7d" TargetMode="External"/><Relationship Id="rId4" Type="http://schemas.openxmlformats.org/officeDocument/2006/relationships/hyperlink" Target="file:///Docview.aspx%3f&amp;tsid=docview1_&amp;citationData=%7b%22citationId%22:%22R38%22,%22title%22:%22JurisData%20n&#176;%202018-009622%22,%22docId%22:%22PS_KPRE-575024_0KU1%22%7d"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file:///Docview.aspx%3f&amp;tsid=docview3_&amp;citationData=%7b%22citationId%22:%22R3%22,%22title%22:%22Cass.%203e%20civ.,%2014%20janv.%202016,%20n&#176;%2014-24.681%22,%22docId%22:%22PS_KPRE-527428_0KU1%22%7d"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file:///Docview.aspx%3f&amp;tsid=docview2_&amp;citationData=%7b%22citationId%22:%22R59%22,%22title%22:%22Cass.%203e%20civ.,%2019%20mai%202016,%20n&#176;%2015-14.464%22,%22docId%22:%22PS_KPRE-521113_0KU1%22%7d" TargetMode="External"/><Relationship Id="rId7" Type="http://schemas.openxmlformats.org/officeDocument/2006/relationships/hyperlink" Target="file:///Docview.aspx%3f&amp;tsid=docview2_&amp;citationData=%7b%22citationId%22:%22R63%22,%22title%22:%22JurisData%20n&#176;%202016-020284%22,%22docId%22:%22PS_KPRE-521113_0KU1%22%7d"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file:///Docview.aspx%3f&amp;tsid=docview2_&amp;citationData=%7b%22citationId%22:%22R62%22,%22title%22:%22Cass.%203e%20civ.,%206%20oct.%202016,%20n&#176;%2015-17.989%22,%22docId%22:%22PS_KPRE-521113_0KU1%22%7d" TargetMode="External"/><Relationship Id="rId5" Type="http://schemas.openxmlformats.org/officeDocument/2006/relationships/hyperlink" Target="file:///docview.aspx/%3f&amp;tsid=docview2_&amp;citationData=%7b%22citationId%22:%22R61%22,%22title%22:%22Constr.%20-%20urb.%202016,%20comm.%20103%22,%22docId%22:%22PS_KPRE-521113_0KU1%22%7d" TargetMode="External"/><Relationship Id="rId4" Type="http://schemas.openxmlformats.org/officeDocument/2006/relationships/hyperlink" Target="file:///Docview.aspx%3f&amp;tsid=docview2_&amp;citationData=%7b%22citationId%22:%22R60%22,%22title%22:%22JurisData%20n&#176;%202016-009404%22,%22docId%22:%22PS_KPRE-521113_0KU1%22%7d"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file:///docview.aspx/%3f&amp;tsid=docview2_&amp;citationData=%7b%22citationId%22:%22R36%22,%22title%22:%22article%201195%20du%20Code%20civil%22,%22pinpointLabel%22:%22article%22,%22pinpointNum%22:%221195%22,%22docId%22:%22PS_KPRE-521113_0KU1%22%7d"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file:///docview.aspx/%3f&amp;tsid=docview2_&amp;citationData=%7b%22citationId%22:%22R39%22,%22title%22:%22article%201195%20du%20Code%20civil%22,%22pinpointLabel%22:%22article%22,%22pinpointNum%22:%221195%22,%22docId%22:%22PS_KPRE-521113_0KU1%22%7d" TargetMode="External"/><Relationship Id="rId5" Type="http://schemas.openxmlformats.org/officeDocument/2006/relationships/hyperlink" Target="file:///docview.aspx/%3f&amp;tsid=docview2_&amp;citationData=%7b%22citationId%22:%22R38%22,%22title%22:%22articles%201170%20et%201171%20du%20Code%20civil%22,%22pinpointLabel%22:%22article%22,%22pinpointNum%22:%221170%22,%22docId%22:%22PS_KPRE-521113_0KU1%22%7d" TargetMode="External"/><Relationship Id="rId4" Type="http://schemas.openxmlformats.org/officeDocument/2006/relationships/hyperlink" Target="file:///docview.aspx/%3f&amp;tsid=docview2_&amp;citationData=%7b%22citationId%22:%22R37%22,%22title%22:%22article%201195%20du%20Code%20civil%22,%22pinpointLabel%22:%22article%22,%22pinpointNum%22:%221195%22,%22docId%22:%22PS_KPRE-521113_0KU1%22%7d"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file:///Docview.aspx%3f&amp;tsid=docview3_&amp;citationData=%7b%22citationId%22:%22en612555F1R363NO1%22,%22title%22:%22JurisData%20n&#176;&#160;2003-017322%22,%22docId%22:%22EN_KEJC-158244_0KSD%22%7d" TargetMode="External"/><Relationship Id="rId3" Type="http://schemas.openxmlformats.org/officeDocument/2006/relationships/hyperlink" Target="file:///Docview.aspx%3f&amp;tsid=docview2_&amp;citationData=%7b%22citationId%22:%22en720151F1R116NO1%22,%22title%22:%22Cass.%201re&#160;civ.,%2020&#160;janv.%202011,%20n&#176;&#160;10-13.948%22,%22docId%22:%22EN_KEJC-191130_0KSD%22%7d" TargetMode="External"/><Relationship Id="rId7" Type="http://schemas.openxmlformats.org/officeDocument/2006/relationships/hyperlink" Target="file:///Docview.aspx%3f&amp;tsid=docview3_&amp;citationData=%7b%22citationId%22:%22en612555F1R362NO1%22,%22title%22:%22Cass.%203e&#160;civ.,%2015&#160;janv.%202003,%20n&#176;&#160;01-12.522%22,%22docId%22:%22EN_KEJC-158244_0KSD%22%7d"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file:///Docview.aspx%3f&amp;tsid=docview3_&amp;citationData=%7b%22citationId%22:%22en612555F1R360NO1%22,%22title%22:%22JurisData%20n&#176;&#160;2002-015099%22,%22docId%22:%22EN_KEJC-158244_0KSD%22%7d" TargetMode="External"/><Relationship Id="rId5" Type="http://schemas.openxmlformats.org/officeDocument/2006/relationships/hyperlink" Target="file:///Docview.aspx%3f&amp;tsid=docview3_&amp;citationData=%7b%22citationId%22:%22en612555F1R367NO1%22,%22title%22:%22JurisData%20n&#176;&#160;2011-026773%22,%22docId%22:%22EN_KEJC-158244_0KSD%22%7d" TargetMode="External"/><Relationship Id="rId10" Type="http://schemas.openxmlformats.org/officeDocument/2006/relationships/hyperlink" Target="file:///Docview.aspx%3f&amp;tsid=docview2_&amp;citationData=%7b%22citationId%22:%22en720151F1R114NO1%22,%22title%22:%22Cass.%203e&#160;civ.,%2028&#160;f&#233;vr.%202007,%20n&#176;&#160;05-20.294%22,%22docId%22:%22EN_KEJC-191130_0KSD%22%7d" TargetMode="External"/><Relationship Id="rId4" Type="http://schemas.openxmlformats.org/officeDocument/2006/relationships/hyperlink" Target="file:///Docview.aspx%3f&amp;tsid=docview3_&amp;citationData=%7b%22citationId%22:%22en612555F1R366NO1%22,%22title%22:%22Cass.%201re&#160;civ.,%201er&#160;d&#233;c.%202011,%20n&#176;&#160;10-18.066%22,%22docId%22:%22EN_KEJC-158244_0KSD%22%7d" TargetMode="External"/><Relationship Id="rId9" Type="http://schemas.openxmlformats.org/officeDocument/2006/relationships/hyperlink" Target="file:///Docview.aspx%3f&amp;tsid=docview2_&amp;citationData=%7b%22citationId%22:%22en720151F1R117NO1%22,%22title%22:%22JurisData%20n&#176;&#160;2011-000528%22,%22docId%22:%22EN_KEJC-191130_0KSD%22%7d"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file:///Docview.aspx%3f&amp;tsid=docview5_&amp;citationData=%7b%22citationId%22:%22R27%22,%22title%22:%22Cass.%201re%20civ.,%2010%20sept.%202015,%20n&#176;%2014-17.772%20et%2014-13.658%22,%22docId%22:%22PS_KPRE-520274_0KU1%22%7d"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file:///Docview.aspx%3f&amp;tsid=docview5_&amp;citationData=%7b%22citationId%22:%22R32%22,%22title%22:%22JurisData%20n&#176;%202013-009388%22,%22docId%22:%22PS_KPRE-520274_0KU1%22%7d" TargetMode="External"/><Relationship Id="rId5" Type="http://schemas.openxmlformats.org/officeDocument/2006/relationships/hyperlink" Target="file:///Docview.aspx%3f&amp;tsid=docview5_&amp;citationData=%7b%22citationId%22:%22R31%22,%22title%22:%22Cass.%20ch.%20mixte,%2017%20mai%202013,%20n&#176;%2011-22.768%22,%22docId%22:%22PS_KPRE-520274_0KU1%22%7d" TargetMode="External"/><Relationship Id="rId4" Type="http://schemas.openxmlformats.org/officeDocument/2006/relationships/hyperlink" Target="file:///Docview.aspx%3f&amp;tsid=docview5_&amp;citationData=%7b%22citationId%22:%22R28%22,%22title%22:%22JurisData%20n&#176;%202015-020107%22,%22docId%22:%22PS_KPRE-520274_0KU1%22%7d"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file:///docview.aspx/%3f&amp;tsid=docview5_&amp;citationData=%7b%22citationId%22:%22R15%22,%22title%22:%22article%201186%20du%20Code%20civil%22,%22pinpointLabel%22:%22article%22,%22pinpointNum%22:%221186%22,%22docId%22:%22PS_KPRE-520274_0KU1%22%7d"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file:///docview.aspx/%3f&amp;tsid=docview5_&amp;citationData=%7b%22citationId%22:%22R18%22,%22title%22:%22article%201170%20ou%201171%20du%20Code%20civil%22,%22pinpointLabel%22:%22article%22,%22pinpointNum%22:%221170%22,%22docId%22:%22PS_KPRE-520274_0KU1%22%7d" TargetMode="External"/><Relationship Id="rId5" Type="http://schemas.openxmlformats.org/officeDocument/2006/relationships/hyperlink" Target="file:///docview.aspx/%3f&amp;tsid=docview5_&amp;citationData=%7b%22citationId%22:%22R17%22,%22title%22:%22articles%201352%20et%20suivants%20du%20Code%20civil%22,%22pinpointLabel%22:%22article%22,%22pinpointNum%22:%221352%22,%22docId%22:%22PS_KPRE-520274_0KU1%22%7d" TargetMode="External"/><Relationship Id="rId4" Type="http://schemas.openxmlformats.org/officeDocument/2006/relationships/hyperlink" Target="file:///docview.aspx/%3f&amp;tsid=docview5_&amp;citationData=%7b%22citationId%22:%22R16%22,%22title%22:%22article%201186%20du%20Code%20civil%22,%22pinpointLabel%22:%22article%22,%22pinpointNum%22:%221186%22,%22docId%22:%22PS_KPRE-520274_0KU1%22%7d"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85%22,%22title%22:%22JurisData%20n&#176;%202019-019710%22,%22docId%22:%22PS_KPRE-585388_0KU0%22%7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file:///Docview.aspx%3f&amp;tsid=docview1_&amp;citationData=%7b%22citationId%22:%22R126%22,%22title%22:%22JurisData%20n&#176;%202019-008493%22,%22docId%22:%22PS_KPRE-585388_0KU0%22%7d" TargetMode="External"/><Relationship Id="rId4" Type="http://schemas.openxmlformats.org/officeDocument/2006/relationships/hyperlink" Target="file:///Docview.aspx%3f&amp;tsid=docview1_&amp;citationData=%7b%22citationId%22:%22R87%22,%22title%22:%22article%20L.%20132-1%20du%20code%20de%20la%20consommation%22,%22pinpointLabel%22:%22article%22,%22pinpointNum%22:%22L.%20132-1%22,%22docId%22:%22PS_KPRE-585388_0KU0%22%7d"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file:///Docview.aspx%3f&amp;tsid=docview8_&amp;citationData=%7b%22citationId%22:%22R121%22,%22title%22:%22JurisData%20n&#176;%202015-001087%22,%22docId%22:%22PS_KPRE-575024_0KU1%22%7d" TargetMode="External"/><Relationship Id="rId13" Type="http://schemas.openxmlformats.org/officeDocument/2006/relationships/hyperlink" Target="file:///Docview.aspx%3f&amp;tsid=docview8_&amp;citationData=%7b%22citationId%22:%22R112%22,%22title%22:%22Cass.%203e%20civ.,%207%20juin%202018,%20n&#176;%2017-17.240,%20FS-P+B+R+I%22,%22docId%22:%22PS_KPRE-575024_0KU1%22%7d" TargetMode="External"/><Relationship Id="rId3" Type="http://schemas.openxmlformats.org/officeDocument/2006/relationships/hyperlink" Target="file:///docview.aspx/%3f&amp;tsid=docview6_&amp;citationData=%7b%22citationId%22:%22R30%22,%22title%22:%22JCP%20G%201989,%20II,%2021294%22,%22docId%22:%22PS_KPRE-518711_0KU1%22%7d" TargetMode="External"/><Relationship Id="rId7" Type="http://schemas.openxmlformats.org/officeDocument/2006/relationships/hyperlink" Target="file:///Docview.aspx%3f&amp;tsid=docview8_&amp;citationData=%7b%22citationId%22:%22R120%22,%22title%22:%22Cass.%203e%20civ.,%2028%20janv.%202015,%20n&#176;%2014-10.013%22,%22docId%22:%22PS_KPRE-575024_0KU1%22%7d" TargetMode="External"/><Relationship Id="rId12" Type="http://schemas.openxmlformats.org/officeDocument/2006/relationships/hyperlink" Target="file:///docview.aspx/%3f&amp;tsid=docview8_&amp;citationData=%7b%22citationId%22:%22R128%22,%22title%22:%22articles%20619%20et%20625%20du%20Code%20civil%22,%22pinpointLabel%22:%22article%22,%22pinpointNum%22:%22619%22,%22docId%22:%22PS_KPRE-575024_0KU1%22%7d"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file:///Docview.aspx%3f&amp;tsid=docview8_&amp;citationData=%7b%22citationId%22:%22R117%22,%22title%22:%22JurisData%20n&#176;%202012-024285%22,%22docId%22:%22PS_KPRE-575024_0KU1%22%7d" TargetMode="External"/><Relationship Id="rId11" Type="http://schemas.openxmlformats.org/officeDocument/2006/relationships/hyperlink" Target="file:///Docview.aspx%3f&amp;tsid=docview6_&amp;citationData=%7b%22citationId%22:%22R43%22,%22title%22:%22JCP%20N%202016,%20n&#176;%2037,%20act.%201009%22,%22docId%22:%22PS_KPRE-518711_0KU1%22%7d" TargetMode="External"/><Relationship Id="rId5" Type="http://schemas.openxmlformats.org/officeDocument/2006/relationships/hyperlink" Target="file:///Docview.aspx%3f&amp;tsid=docview8_&amp;citationData=%7b%22citationId%22:%22R116%22,%22title%22:%22Cass.%203e%20civ.,%2031%20oct.%202012,%20n&#176;%2011-16.304%22,%22docId%22:%22PS_KPRE-575024_0KU1%22%7d" TargetMode="External"/><Relationship Id="rId15" Type="http://schemas.openxmlformats.org/officeDocument/2006/relationships/hyperlink" Target="file:///Docview.aspx%3f&amp;tsid=docview8_&amp;citationData=%7b%22citationId%22:%22R114%22,%22title%22:%22JCP%20N%202018,%20n&#176;%2024,%20act.%20534%22,%22docId%22:%22PS_KPRE-575024_0KU1%22%7d" TargetMode="External"/><Relationship Id="rId10" Type="http://schemas.openxmlformats.org/officeDocument/2006/relationships/hyperlink" Target="file:///Docview.aspx%3f&amp;tsid=docview6_&amp;citationData=%7b%22citationId%22:%22R42%22,%22title%22:%22JurisData%20n&#176;%202016-018129%22,%22docId%22:%22PS_KPRE-518711_0KU1%22%7d" TargetMode="External"/><Relationship Id="rId4" Type="http://schemas.openxmlformats.org/officeDocument/2006/relationships/hyperlink" Target="file:///Docview.aspx%3f&amp;tsid=docview6_&amp;citationData=%7b%22citationId%22:%22R41%22,%22title%22:%22Cass.%203e%20civ.,%208%20sept.%202016,%20n&#176;%2014-26.953%22,%22docId%22:%22PS_KPRE-518711_0KU1%22%7d" TargetMode="External"/><Relationship Id="rId9" Type="http://schemas.openxmlformats.org/officeDocument/2006/relationships/hyperlink" Target="file:///docview.aspx/%3f&amp;tsid=docview8_&amp;citationData=%7b%22citationId%22:%22R124%22,%22title%22:%22articles%20619%20et%20625%20du%20Code%20civil%22,%22pinpointLabel%22:%22article%22,%22pinpointNum%22:%22619%22,%22docId%22:%22PS_KPRE-575024_0KU1%22%7d" TargetMode="External"/><Relationship Id="rId14" Type="http://schemas.openxmlformats.org/officeDocument/2006/relationships/hyperlink" Target="file:///Docview.aspx%3f&amp;tsid=docview8_&amp;citationData=%7b%22citationId%22:%22R113%22,%22title%22:%22JurisData%20n&#176;%202018-009366%22,%22docId%22:%22PS_KPRE-575024_0KU1%22%7d"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file:///docview.aspx/%3f&amp;tsid=docview6_&amp;citationData=%7b%22citationId%22:%22R10%22,%22title%22:%22article%20900-1%20du%20Code%20civil%22,%22pinpointLabel%22:%22article%22,%22pinpointNum%22:%22900-1%22,%22docId%22:%22PS_KPRE-518711_0KU1%22%7d"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file:///docview.aspx/%3f&amp;tsid=docview6_&amp;citationData=%7b%22citationId%22:%22R11%22,%22title%22:%22article%20900-1%20du%20Code%20civil%22,%22pinpointLabel%22:%22article%22,%22pinpointNum%22:%22900-1%22,%22docId%22:%22PS_KPRE-518711_0KU1%22%7d"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file:///Docview.aspx%3f&amp;tsid=docview1_&amp;citationData=%7b%22citationId%22:%22R141%22,%22title%22:%22Cass.%201re%20civ.,%2026%20sept.%202019,%20n&#176;%2018-10.890%20et%20n&#176;&#160;18-10.891%22,%22docId%22:%22PS_KPRE-584550_0KTZ%22%7d"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hyperlink" Target="file:///Docview.aspx%3f&amp;tsid=docview12_&amp;citationData=%7b%22citationId%22:%22R218%22,%22title%22:%22JurisData%20n&#176;%202016-006949%22,%22docId%22:%22PS_KPRE-526695_0KU1%22%7d" TargetMode="External"/><Relationship Id="rId5" Type="http://schemas.openxmlformats.org/officeDocument/2006/relationships/hyperlink" Target="file:///Docview.aspx%3f&amp;tsid=docview12_&amp;citationData=%7b%22citationId%22:%22R217%22,%22title%22:%22Cass.%201re%20civ.,%2013%20avr.%202016,%20n&#176;%2015-13.312%22,%22docId%22:%22PS_KPRE-526695_0KU1%22%7d" TargetMode="External"/><Relationship Id="rId4" Type="http://schemas.openxmlformats.org/officeDocument/2006/relationships/hyperlink" Target="file:///Docview.aspx%3f&amp;tsid=docview12_&amp;citationData=%7b%22citationId%22:%22R215%22,%22title%22:%22Cass.%201re%20civ.,%205%20oct.%202016,%20n&#176;%2015-25.459,%20FS-PB%22,%22docId%22:%22PS_KPRE-526695_0KU1%22%7d"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hyperlink" Target="file:///docview.aspx/%3f&amp;tsid=docview11_&amp;citationData=%7b%22citationId%22:%22en681809F1R124NO1%22,%22title%22:%22Contrats,%20conc.%20consom.%202016,%20comm.%203%22,%22docId%22:%22EN_KEJC-180753_0KSD%22%7d" TargetMode="External"/><Relationship Id="rId3" Type="http://schemas.openxmlformats.org/officeDocument/2006/relationships/hyperlink" Target="file:///Docview.aspx%3f&amp;tsid=docview10_&amp;citationData=%7b%22citationId%22:%22R14%22,%22title%22:%22Cass.%203e&#160;civ.,%203&#160;nov.%202011,%20n&#176;&#160;10-26.203&#160;:%20Cr&#233;dit%20Mary%20c/%20Cts%20Mary%22,%22docId%22:%22EF_SY-726406_0KRE%22%7d" TargetMode="External"/><Relationship Id="rId7" Type="http://schemas.openxmlformats.org/officeDocument/2006/relationships/hyperlink" Target="file:///Docview.aspx%3f&amp;tsid=docview11_&amp;citationData=%7b%22citationId%22:%22en681809F1R123NO1%22,%22title%22:%22JurisData%20n&#176;&#160;2015-023604%22,%22docId%22:%22EN_KEJC-180753_0KSD%22%7d"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hyperlink" Target="file:///Docview.aspx%3f&amp;tsid=docview11_&amp;citationData=%7b%22citationId%22:%22en681809F1R122NO1%22,%22title%22:%22Cass.%20com.,%2020&#160;oct.%202015,%20n&#176;&#160;14-20.416%22,%22docId%22:%22EN_KEJC-180753_0KSD%22%7d" TargetMode="External"/><Relationship Id="rId5" Type="http://schemas.openxmlformats.org/officeDocument/2006/relationships/hyperlink" Target="file:///Docview.aspx%3f&amp;tsid=docview10_&amp;citationData=%7b%22citationId%22:%22R16%22,%22title%22:%22article&#160;1184%20du%20Code%20civil%22,%22pinpointLabel%22:%22article%22,%22pinpointNum%22:%221184%22,%22docId%22:%22EF_SY-726406_0KRE%22%7d" TargetMode="External"/><Relationship Id="rId4" Type="http://schemas.openxmlformats.org/officeDocument/2006/relationships/hyperlink" Target="file:///Docview.aspx%3f&amp;tsid=docview10_&amp;citationData=%7b%22citationId%22:%22R15%22,%22title%22:%22JurisData%20n&#176;&#160;2011-023715%22,%22docId%22:%22EF_SY-726406_0KRE%22%7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433DD4-A234-BF47-8BE9-955F0868B87D}"/>
              </a:ext>
            </a:extLst>
          </p:cNvPr>
          <p:cNvSpPr>
            <a:spLocks noGrp="1"/>
          </p:cNvSpPr>
          <p:nvPr>
            <p:ph type="ctrTitle"/>
          </p:nvPr>
        </p:nvSpPr>
        <p:spPr>
          <a:xfrm>
            <a:off x="1154955" y="968187"/>
            <a:ext cx="8825658" cy="2646381"/>
          </a:xfrm>
        </p:spPr>
        <p:txBody>
          <a:bodyPr/>
          <a:lstStyle/>
          <a:p>
            <a:pPr algn="ctr"/>
            <a:r>
              <a:rPr lang="fr-FR" sz="2800" b="1" dirty="0"/>
              <a:t>Vente immobilière: pièges et précautions rédactionnelles</a:t>
            </a:r>
            <a:br>
              <a:rPr lang="fr-FR" sz="2800" b="1" dirty="0"/>
            </a:br>
            <a:r>
              <a:rPr lang="fr-FR" sz="2800" b="1" dirty="0"/>
              <a:t>Quelques clauses sensibles</a:t>
            </a:r>
            <a:br>
              <a:rPr lang="fr-FR" sz="2800" dirty="0"/>
            </a:br>
            <a:r>
              <a:rPr lang="fr-FR" sz="2800" dirty="0"/>
              <a:t>JOURNÉES D’ACTUALITÉ DE L’INFN</a:t>
            </a:r>
            <a:br>
              <a:rPr lang="fr-FR" sz="2800" dirty="0"/>
            </a:br>
            <a:r>
              <a:rPr lang="fr-FR" sz="2800" dirty="0"/>
              <a:t>24 septembre 2020</a:t>
            </a:r>
            <a:br>
              <a:rPr lang="fr-FR" sz="2800" dirty="0"/>
            </a:br>
            <a:r>
              <a:rPr lang="fr-FR" sz="2800" dirty="0"/>
              <a:t>17h30/19h30</a:t>
            </a:r>
          </a:p>
        </p:txBody>
      </p:sp>
      <p:sp>
        <p:nvSpPr>
          <p:cNvPr id="3" name="Sous-titre 2">
            <a:extLst>
              <a:ext uri="{FF2B5EF4-FFF2-40B4-BE49-F238E27FC236}">
                <a16:creationId xmlns:a16="http://schemas.microsoft.com/office/drawing/2014/main" id="{4576B742-4C33-C742-B977-462C6BE072DD}"/>
              </a:ext>
            </a:extLst>
          </p:cNvPr>
          <p:cNvSpPr>
            <a:spLocks noGrp="1"/>
          </p:cNvSpPr>
          <p:nvPr>
            <p:ph type="subTitle" idx="1"/>
          </p:nvPr>
        </p:nvSpPr>
        <p:spPr>
          <a:xfrm>
            <a:off x="1154955" y="3614569"/>
            <a:ext cx="8825658" cy="3243430"/>
          </a:xfrm>
        </p:spPr>
        <p:txBody>
          <a:bodyPr>
            <a:noAutofit/>
          </a:bodyPr>
          <a:lstStyle/>
          <a:p>
            <a:endParaRPr lang="fr-FR" sz="1800" dirty="0"/>
          </a:p>
          <a:p>
            <a:endParaRPr lang="fr-FR" sz="1800" dirty="0"/>
          </a:p>
          <a:p>
            <a:pPr algn="r"/>
            <a:r>
              <a:rPr lang="fr-FR" sz="1800" dirty="0"/>
              <a:t>Mustapha </a:t>
            </a:r>
            <a:r>
              <a:rPr lang="fr-FR" sz="1800" dirty="0" err="1"/>
              <a:t>Mekki</a:t>
            </a:r>
            <a:endParaRPr lang="fr-FR" sz="1800" dirty="0"/>
          </a:p>
          <a:p>
            <a:pPr algn="r"/>
            <a:r>
              <a:rPr lang="fr-FR" sz="1800" dirty="0"/>
              <a:t>Agrégé des facultés de droit</a:t>
            </a:r>
          </a:p>
          <a:p>
            <a:pPr algn="r"/>
            <a:r>
              <a:rPr lang="fr-FR" sz="1800" dirty="0"/>
              <a:t>Professeur à l’Université Sorbonne Paris nord</a:t>
            </a:r>
          </a:p>
          <a:p>
            <a:pPr algn="r"/>
            <a:r>
              <a:rPr lang="fr-FR" sz="1800" dirty="0"/>
              <a:t>Directeur général de l’INFN</a:t>
            </a:r>
          </a:p>
          <a:p>
            <a:pPr algn="r"/>
            <a:endParaRPr lang="fr-FR" sz="1800" dirty="0"/>
          </a:p>
          <a:p>
            <a:pPr algn="r"/>
            <a:r>
              <a:rPr lang="fr-FR" sz="1800" dirty="0"/>
              <a:t>Thomas </a:t>
            </a:r>
            <a:r>
              <a:rPr lang="fr-FR" sz="1800" dirty="0" err="1"/>
              <a:t>semere</a:t>
            </a:r>
            <a:endParaRPr lang="fr-FR" sz="1800" dirty="0"/>
          </a:p>
          <a:p>
            <a:pPr algn="r"/>
            <a:r>
              <a:rPr lang="fr-FR" sz="1800" dirty="0"/>
              <a:t>Notaire à Paris</a:t>
            </a:r>
          </a:p>
          <a:p>
            <a:endParaRPr lang="fr-FR" sz="1800" dirty="0"/>
          </a:p>
        </p:txBody>
      </p:sp>
    </p:spTree>
    <p:extLst>
      <p:ext uri="{BB962C8B-B14F-4D97-AF65-F5344CB8AC3E}">
        <p14:creationId xmlns:p14="http://schemas.microsoft.com/office/powerpoint/2010/main" val="1850825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3BFAE3-46F8-CF4A-AE90-39CC0662DE46}"/>
              </a:ext>
            </a:extLst>
          </p:cNvPr>
          <p:cNvSpPr>
            <a:spLocks noGrp="1"/>
          </p:cNvSpPr>
          <p:nvPr>
            <p:ph type="title"/>
          </p:nvPr>
        </p:nvSpPr>
        <p:spPr>
          <a:xfrm>
            <a:off x="646111" y="452718"/>
            <a:ext cx="9404723" cy="773654"/>
          </a:xfrm>
        </p:spPr>
        <p:txBody>
          <a:bodyPr/>
          <a:lstStyle/>
          <a:p>
            <a:pPr algn="ctr"/>
            <a:r>
              <a:rPr lang="fr-FR" dirty="0"/>
              <a:t>Principes: droit spécial</a:t>
            </a:r>
          </a:p>
        </p:txBody>
      </p:sp>
      <p:sp>
        <p:nvSpPr>
          <p:cNvPr id="3" name="Espace réservé du contenu 2">
            <a:extLst>
              <a:ext uri="{FF2B5EF4-FFF2-40B4-BE49-F238E27FC236}">
                <a16:creationId xmlns:a16="http://schemas.microsoft.com/office/drawing/2014/main" id="{871E9826-5B67-0D4A-9184-EE72B1C363FA}"/>
              </a:ext>
            </a:extLst>
          </p:cNvPr>
          <p:cNvSpPr>
            <a:spLocks noGrp="1"/>
          </p:cNvSpPr>
          <p:nvPr>
            <p:ph idx="1"/>
          </p:nvPr>
        </p:nvSpPr>
        <p:spPr>
          <a:xfrm>
            <a:off x="1103312" y="2052918"/>
            <a:ext cx="8946541" cy="4647920"/>
          </a:xfrm>
        </p:spPr>
        <p:txBody>
          <a:bodyPr/>
          <a:lstStyle/>
          <a:p>
            <a:r>
              <a:rPr lang="fr-FR" dirty="0"/>
              <a:t>Pour une promesse conclue le 3 janvier et un acte authentique de vente le 1</a:t>
            </a:r>
            <a:r>
              <a:rPr lang="fr-FR" baseline="30000" dirty="0"/>
              <a:t>er</a:t>
            </a:r>
            <a:r>
              <a:rPr lang="fr-FR" dirty="0"/>
              <a:t> septembre?</a:t>
            </a:r>
          </a:p>
          <a:p>
            <a:pPr lvl="1"/>
            <a:r>
              <a:rPr lang="fr-FR" dirty="0"/>
              <a:t>Promesse de vente qui vaut vente: elle n’est pas soumise aux arrêtés si on admet une entrée en vigueur le 10 août:</a:t>
            </a:r>
          </a:p>
          <a:p>
            <a:pPr lvl="2"/>
            <a:r>
              <a:rPr lang="fr-FR" dirty="0"/>
              <a:t>Cependant, ce n’est pas applicable à une promesse de vente qui ne vaut pas vente.</a:t>
            </a:r>
          </a:p>
          <a:p>
            <a:pPr lvl="2"/>
            <a:r>
              <a:rPr lang="fr-FR" dirty="0"/>
              <a:t>Cependant, ce ne doit pas être applicable à une promesse unilatérale de vente: la loi ne distingue pas, faut-il alors distinguer? </a:t>
            </a:r>
          </a:p>
          <a:p>
            <a:pPr lvl="2"/>
            <a:r>
              <a:rPr lang="fr-FR" dirty="0"/>
              <a:t>Cependant, il faut avoir égard à l’article. L. 271-1 CCH: droit de rétractation: ne faut-il pas </a:t>
            </a:r>
            <a:r>
              <a:rPr lang="fr-FR" dirty="0" err="1"/>
              <a:t>repurger</a:t>
            </a:r>
            <a:r>
              <a:rPr lang="fr-FR" dirty="0"/>
              <a:t>?</a:t>
            </a:r>
          </a:p>
          <a:p>
            <a:pPr lvl="2"/>
            <a:r>
              <a:rPr lang="fr-FR" dirty="0"/>
              <a:t>Cependant, ne devrait-on pas demander au notaire, d’informer son client: devoir de conseil avant la signature de l’acte définitif? Pour les promesses passées, le notaire n’aurait-il pas dû, puisqu’il y avait un doute, informer les parties de l’existence des décrets et du doute sur leur entrée en vigueur?</a:t>
            </a:r>
          </a:p>
        </p:txBody>
      </p:sp>
    </p:spTree>
    <p:extLst>
      <p:ext uri="{BB962C8B-B14F-4D97-AF65-F5344CB8AC3E}">
        <p14:creationId xmlns:p14="http://schemas.microsoft.com/office/powerpoint/2010/main" val="3802739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DCA3A4-E9A0-E146-AAC4-D959987EE2BF}"/>
              </a:ext>
            </a:extLst>
          </p:cNvPr>
          <p:cNvSpPr>
            <a:spLocks noGrp="1"/>
          </p:cNvSpPr>
          <p:nvPr>
            <p:ph type="title"/>
          </p:nvPr>
        </p:nvSpPr>
        <p:spPr>
          <a:xfrm>
            <a:off x="646111" y="452718"/>
            <a:ext cx="9404723" cy="698350"/>
          </a:xfrm>
        </p:spPr>
        <p:txBody>
          <a:bodyPr/>
          <a:lstStyle/>
          <a:p>
            <a:pPr algn="ctr"/>
            <a:r>
              <a:rPr lang="fr-FR" dirty="0"/>
              <a:t>Principes: droit spécial</a:t>
            </a:r>
          </a:p>
        </p:txBody>
      </p:sp>
      <p:sp>
        <p:nvSpPr>
          <p:cNvPr id="3" name="Espace réservé du contenu 2">
            <a:extLst>
              <a:ext uri="{FF2B5EF4-FFF2-40B4-BE49-F238E27FC236}">
                <a16:creationId xmlns:a16="http://schemas.microsoft.com/office/drawing/2014/main" id="{525FD2EC-6C64-4B49-8866-E71394FBCBCB}"/>
              </a:ext>
            </a:extLst>
          </p:cNvPr>
          <p:cNvSpPr>
            <a:spLocks noGrp="1"/>
          </p:cNvSpPr>
          <p:nvPr>
            <p:ph idx="1"/>
          </p:nvPr>
        </p:nvSpPr>
        <p:spPr>
          <a:xfrm>
            <a:off x="1103312" y="1344706"/>
            <a:ext cx="8946541" cy="5292762"/>
          </a:xfrm>
        </p:spPr>
        <p:txBody>
          <a:bodyPr>
            <a:normAutofit lnSpcReduction="10000"/>
          </a:bodyPr>
          <a:lstStyle/>
          <a:p>
            <a:r>
              <a:rPr lang="fr-FR" dirty="0"/>
              <a:t>Les vérifications du notaire:</a:t>
            </a:r>
          </a:p>
          <a:p>
            <a:pPr lvl="1"/>
            <a:r>
              <a:rPr lang="fr-FR" dirty="0"/>
              <a:t>Le vendeur du terrain à bâtir doit en principe fournir l’étude géotechnique au maître d’ouvrage à deux conditions vérifiées par le notaire: (s’il ne l’a pas fait, le MO doit en fournir au constructeur avant tout contrat de construction ou de maitrise d’œuvre ayant pour objet une maison individuelle):</a:t>
            </a:r>
          </a:p>
          <a:p>
            <a:pPr lvl="2"/>
            <a:r>
              <a:rPr lang="fr-FR" dirty="0"/>
              <a:t>Est-ce le terrain « non bâti constructible » faire partie d’une zone de risques (</a:t>
            </a:r>
            <a:r>
              <a:rPr lang="fr-FR" dirty="0" err="1"/>
              <a:t>georisques.gouv.fr</a:t>
            </a:r>
            <a:r>
              <a:rPr lang="fr-FR" dirty="0"/>
              <a:t> pour consulter):</a:t>
            </a:r>
          </a:p>
          <a:p>
            <a:pPr lvl="3"/>
            <a:r>
              <a:rPr lang="fr-FR" dirty="0"/>
              <a:t>Il faut un terrain dans une zone fort ou moyenne seule concernée.</a:t>
            </a:r>
          </a:p>
          <a:p>
            <a:pPr lvl="2"/>
            <a:r>
              <a:rPr lang="fr-FR" dirty="0"/>
              <a:t>Remise par le vendeur d’une étude </a:t>
            </a:r>
            <a:r>
              <a:rPr lang="fr-FR" dirty="0" err="1"/>
              <a:t>géotechnioque</a:t>
            </a:r>
            <a:r>
              <a:rPr lang="fr-FR" dirty="0"/>
              <a:t> au maître de l’ouvrage que si les règles d’urbanisme applicables permettent, au jour de la vente, la construction d’une maison individuelle.</a:t>
            </a:r>
          </a:p>
          <a:p>
            <a:pPr lvl="2">
              <a:buFont typeface="Wingdings" pitchFamily="2" charset="2"/>
              <a:buChar char="è"/>
            </a:pPr>
            <a:r>
              <a:rPr lang="fr-FR" dirty="0">
                <a:sym typeface="Wingdings" pitchFamily="2" charset="2"/>
              </a:rPr>
              <a:t>Dans ce cas remise d’une étude préalable de type G1 (phase étude de site et phase principes généraux de construction) ou toute étude équivalente, annexée à la promesse ou, </a:t>
            </a:r>
            <a:r>
              <a:rPr lang="fr-FR" dirty="0" err="1">
                <a:sym typeface="Wingdings" pitchFamily="2" charset="2"/>
              </a:rPr>
              <a:t>si’il</a:t>
            </a:r>
            <a:r>
              <a:rPr lang="fr-FR" dirty="0">
                <a:sym typeface="Wingdings" pitchFamily="2" charset="2"/>
              </a:rPr>
              <a:t> n’y en a pas, à l’acte de vente authentique.</a:t>
            </a:r>
          </a:p>
          <a:p>
            <a:pPr lvl="2">
              <a:buFont typeface="Wingdings" pitchFamily="2" charset="2"/>
              <a:buChar char="è"/>
            </a:pPr>
            <a:r>
              <a:rPr lang="fr-FR" dirty="0">
                <a:sym typeface="Wingdings" pitchFamily="2" charset="2"/>
              </a:rPr>
              <a:t>Etude qui reste annexée au titre de propriété du terrain (suit le bien qui pourrait être transféré à titre gratuit ou onéreux).</a:t>
            </a:r>
          </a:p>
          <a:p>
            <a:pPr lvl="2">
              <a:buFont typeface="Wingdings" pitchFamily="2" charset="2"/>
              <a:buChar char="è"/>
            </a:pPr>
            <a:r>
              <a:rPr lang="fr-FR" dirty="0">
                <a:sym typeface="Wingdings" pitchFamily="2" charset="2"/>
              </a:rPr>
              <a:t>Durée de validité de 30 ans s’il n’y a pas de remaniement du sol.</a:t>
            </a:r>
            <a:endParaRPr lang="fr-FR" dirty="0"/>
          </a:p>
          <a:p>
            <a:pPr lvl="1"/>
            <a:endParaRPr lang="fr-FR" dirty="0"/>
          </a:p>
        </p:txBody>
      </p:sp>
    </p:spTree>
    <p:extLst>
      <p:ext uri="{BB962C8B-B14F-4D97-AF65-F5344CB8AC3E}">
        <p14:creationId xmlns:p14="http://schemas.microsoft.com/office/powerpoint/2010/main" val="940072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341361-F900-374A-9670-0A0EE0098B6E}"/>
              </a:ext>
            </a:extLst>
          </p:cNvPr>
          <p:cNvSpPr>
            <a:spLocks noGrp="1"/>
          </p:cNvSpPr>
          <p:nvPr>
            <p:ph type="title"/>
          </p:nvPr>
        </p:nvSpPr>
        <p:spPr/>
        <p:txBody>
          <a:bodyPr/>
          <a:lstStyle/>
          <a:p>
            <a:r>
              <a:rPr lang="fr-FR" dirty="0"/>
              <a:t>Principes: droit spécial</a:t>
            </a:r>
          </a:p>
        </p:txBody>
      </p:sp>
      <p:sp>
        <p:nvSpPr>
          <p:cNvPr id="3" name="Espace réservé du contenu 2">
            <a:extLst>
              <a:ext uri="{FF2B5EF4-FFF2-40B4-BE49-F238E27FC236}">
                <a16:creationId xmlns:a16="http://schemas.microsoft.com/office/drawing/2014/main" id="{AE6FC030-F08F-B441-909F-D1E679AB2F3E}"/>
              </a:ext>
            </a:extLst>
          </p:cNvPr>
          <p:cNvSpPr>
            <a:spLocks noGrp="1"/>
          </p:cNvSpPr>
          <p:nvPr>
            <p:ph idx="1"/>
          </p:nvPr>
        </p:nvSpPr>
        <p:spPr/>
        <p:txBody>
          <a:bodyPr/>
          <a:lstStyle/>
          <a:p>
            <a:r>
              <a:rPr lang="fr-FR" dirty="0"/>
              <a:t>Art. L. 271-1 CCH</a:t>
            </a:r>
          </a:p>
          <a:p>
            <a:r>
              <a:rPr lang="fr-FR" dirty="0"/>
              <a:t>Art. L. 111-10-3 CCH</a:t>
            </a:r>
          </a:p>
          <a:p>
            <a:r>
              <a:rPr lang="fr-FR" dirty="0"/>
              <a:t>Art. L. 271-4 CCH</a:t>
            </a:r>
          </a:p>
          <a:p>
            <a:r>
              <a:rPr lang="fr-FR" dirty="0"/>
              <a:t>Art. L. 111-10-5 CCH</a:t>
            </a:r>
          </a:p>
          <a:p>
            <a:r>
              <a:rPr lang="fr-FR" dirty="0"/>
              <a:t>Art. L. 141-1 C. com.</a:t>
            </a:r>
          </a:p>
          <a:p>
            <a:r>
              <a:rPr lang="fr-FR" dirty="0"/>
              <a:t>Art. L. 514-20 C. </a:t>
            </a:r>
            <a:r>
              <a:rPr lang="fr-FR" dirty="0" err="1"/>
              <a:t>envir</a:t>
            </a:r>
            <a:r>
              <a:rPr lang="fr-FR" dirty="0"/>
              <a:t>.</a:t>
            </a:r>
          </a:p>
          <a:p>
            <a:endParaRPr lang="fr-FR" dirty="0"/>
          </a:p>
        </p:txBody>
      </p:sp>
    </p:spTree>
    <p:extLst>
      <p:ext uri="{BB962C8B-B14F-4D97-AF65-F5344CB8AC3E}">
        <p14:creationId xmlns:p14="http://schemas.microsoft.com/office/powerpoint/2010/main" val="417303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1446FB-CC90-044F-B6AE-324905B7376A}"/>
              </a:ext>
            </a:extLst>
          </p:cNvPr>
          <p:cNvSpPr>
            <a:spLocks noGrp="1"/>
          </p:cNvSpPr>
          <p:nvPr>
            <p:ph type="title"/>
          </p:nvPr>
        </p:nvSpPr>
        <p:spPr/>
        <p:txBody>
          <a:bodyPr/>
          <a:lstStyle/>
          <a:p>
            <a:r>
              <a:rPr lang="fr-FR" dirty="0"/>
              <a:t>Les décisions: obligations d’information</a:t>
            </a:r>
          </a:p>
        </p:txBody>
      </p:sp>
      <p:sp>
        <p:nvSpPr>
          <p:cNvPr id="3" name="Espace réservé du contenu 2">
            <a:extLst>
              <a:ext uri="{FF2B5EF4-FFF2-40B4-BE49-F238E27FC236}">
                <a16:creationId xmlns:a16="http://schemas.microsoft.com/office/drawing/2014/main" id="{E161AC19-174E-7B4E-BEAB-07A4B6C0D37D}"/>
              </a:ext>
            </a:extLst>
          </p:cNvPr>
          <p:cNvSpPr>
            <a:spLocks noGrp="1"/>
          </p:cNvSpPr>
          <p:nvPr>
            <p:ph idx="1"/>
          </p:nvPr>
        </p:nvSpPr>
        <p:spPr>
          <a:xfrm>
            <a:off x="1103312" y="2052918"/>
            <a:ext cx="8946541" cy="4805082"/>
          </a:xfrm>
        </p:spPr>
        <p:txBody>
          <a:bodyPr>
            <a:normAutofit fontScale="62500" lnSpcReduction="20000"/>
          </a:bodyPr>
          <a:lstStyle/>
          <a:p>
            <a:endParaRPr lang="fr-FR" i="1" dirty="0"/>
          </a:p>
          <a:p>
            <a:r>
              <a:rPr lang="fr-FR" dirty="0">
                <a:hlinkClick r:id="rId3">
                  <a:extLst>
                    <a:ext uri="{A12FA001-AC4F-418D-AE19-62706E023703}">
                      <ahyp:hlinkClr xmlns:ahyp="http://schemas.microsoft.com/office/drawing/2018/hyperlinkcolor" val="tx"/>
                    </a:ext>
                  </a:extLst>
                </a:hlinkClick>
              </a:rPr>
              <a:t>Principes généraux:</a:t>
            </a:r>
          </a:p>
          <a:p>
            <a:pPr lvl="1"/>
            <a:r>
              <a:rPr lang="fr-FR" dirty="0">
                <a:hlinkClick r:id="rId3">
                  <a:extLst>
                    <a:ext uri="{A12FA001-AC4F-418D-AE19-62706E023703}">
                      <ahyp:hlinkClr xmlns:ahyp="http://schemas.microsoft.com/office/drawing/2018/hyperlinkcolor" val="tx"/>
                    </a:ext>
                  </a:extLst>
                </a:hlinkClick>
              </a:rPr>
              <a:t>L’obligation d’information suppose d’abord d’être informé:</a:t>
            </a:r>
          </a:p>
          <a:p>
            <a:pPr lvl="2"/>
            <a:r>
              <a:rPr lang="fr-FR" dirty="0">
                <a:hlinkClick r:id="rId3">
                  <a:extLst>
                    <a:ext uri="{A12FA001-AC4F-418D-AE19-62706E023703}">
                      <ahyp:hlinkClr xmlns:ahyp="http://schemas.microsoft.com/office/drawing/2018/hyperlinkcolor" val="tx"/>
                    </a:ext>
                  </a:extLst>
                </a:hlinkClick>
              </a:rPr>
              <a:t>Cass. 1</a:t>
            </a:r>
            <a:r>
              <a:rPr lang="fr-FR" baseline="30000" dirty="0">
                <a:hlinkClick r:id="rId3">
                  <a:extLst>
                    <a:ext uri="{A12FA001-AC4F-418D-AE19-62706E023703}">
                      <ahyp:hlinkClr xmlns:ahyp="http://schemas.microsoft.com/office/drawing/2018/hyperlinkcolor" val="tx"/>
                    </a:ext>
                  </a:extLst>
                </a:hlinkClick>
              </a:rPr>
              <a:t>re</a:t>
            </a:r>
            <a:r>
              <a:rPr lang="fr-FR" dirty="0">
                <a:hlinkClick r:id="rId3">
                  <a:extLst>
                    <a:ext uri="{A12FA001-AC4F-418D-AE19-62706E023703}">
                      <ahyp:hlinkClr xmlns:ahyp="http://schemas.microsoft.com/office/drawing/2018/hyperlinkcolor" val="tx"/>
                    </a:ext>
                  </a:extLst>
                </a:hlinkClick>
              </a:rPr>
              <a:t> civ., 17 oct. 2019, n° 18-15942:</a:t>
            </a:r>
          </a:p>
          <a:p>
            <a:pPr lvl="3"/>
            <a:r>
              <a:rPr lang="fr-FR" dirty="0"/>
              <a:t>  »l'acte de vente mentionnait que l'immeuble était situé dans un périmètre de ravalement obligatoire, que cette indication figurait dans un certificat d'urbanisme d'information, dont le contenu avait été reproduit dans l'acte de vente et qui en constituait une annexe, que les acquéreurs s'étaient obligés à faire leur affaire personnelle de l'exécution des charges et prescriptions et du respect des servitudes publiques et autres limitations administratives aux droits de propriété mentionnées dans ce certificat, qu'ils avaient reconnu que le notaire leur avait fourni tous éclaircissements complémentaires sur la portée, l'étendue et les effets de ces charges et prescriptions administratives, que le notaire, à qui le syndic de copropriété avait retourné un questionnaire sans mention du ravalement, avait obtenu de celui-ci la précision que certains copropriétaires avaient reçu une lettre de la mairie concernant un ravalement obligatoire et que cette information avait fait l'objet d'une mention spéciale dans l'acte de vente, la cour d'appel a pu en déduire, abstraction faite de motifs surabondants, que le notaire avait fait toutes diligences utiles pour disposer d'informations portées le jour de la vente à la connaissance des acquéreurs</a:t>
            </a:r>
            <a:r>
              <a:rPr lang="fr-FR" dirty="0">
                <a:hlinkClick r:id="rId3">
                  <a:extLst>
                    <a:ext uri="{A12FA001-AC4F-418D-AE19-62706E023703}">
                      <ahyp:hlinkClr xmlns:ahyp="http://schemas.microsoft.com/office/drawing/2018/hyperlinkcolor" val="tx"/>
                    </a:ext>
                  </a:extLst>
                </a:hlinkClick>
              </a:rPr>
              <a:t> »</a:t>
            </a:r>
          </a:p>
          <a:p>
            <a:pPr lvl="1"/>
            <a:r>
              <a:rPr lang="fr-FR" dirty="0">
                <a:hlinkClick r:id="rId3">
                  <a:extLst>
                    <a:ext uri="{A12FA001-AC4F-418D-AE19-62706E023703}">
                      <ahyp:hlinkClr xmlns:ahyp="http://schemas.microsoft.com/office/drawing/2018/hyperlinkcolor" val="tx"/>
                    </a:ext>
                  </a:extLst>
                </a:hlinkClick>
              </a:rPr>
              <a:t>Cass. 3e civ., 18 avr. 2019, n° 17-24.330, F-D</a:t>
            </a:r>
            <a:r>
              <a:rPr lang="fr-FR" dirty="0"/>
              <a:t> : </a:t>
            </a:r>
            <a:r>
              <a:rPr lang="fr-FR" dirty="0">
                <a:hlinkClick r:id="rId4">
                  <a:extLst>
                    <a:ext uri="{A12FA001-AC4F-418D-AE19-62706E023703}">
                      <ahyp:hlinkClr xmlns:ahyp="http://schemas.microsoft.com/office/drawing/2018/hyperlinkcolor" val="tx"/>
                    </a:ext>
                  </a:extLst>
                </a:hlinkClick>
              </a:rPr>
              <a:t>JurisData n° 2019-007317</a:t>
            </a:r>
            <a:r>
              <a:rPr lang="fr-FR" dirty="0"/>
              <a:t> : un problème de voisinage est déterminant et peut fonder la nullité du contrat pour dol</a:t>
            </a:r>
          </a:p>
          <a:p>
            <a:pPr lvl="1"/>
            <a:r>
              <a:rPr lang="fr-FR" dirty="0"/>
              <a:t>Vérifier l’origine de propriété surtout en cas de réunion de plusieurs lots de copropriété (vérifier qu’il n’y a pas dans le rassemblement une partie commune): </a:t>
            </a:r>
            <a:r>
              <a:rPr lang="fr-FR" dirty="0" err="1"/>
              <a:t>Cass</a:t>
            </a:r>
            <a:r>
              <a:rPr lang="fr-FR" dirty="0"/>
              <a:t>. 1</a:t>
            </a:r>
            <a:r>
              <a:rPr lang="fr-FR" baseline="30000" dirty="0"/>
              <a:t>re</a:t>
            </a:r>
            <a:r>
              <a:rPr lang="fr-FR" dirty="0"/>
              <a:t> civ., 11 mars 2020, n° 18-26407:</a:t>
            </a:r>
          </a:p>
          <a:p>
            <a:pPr lvl="2"/>
            <a:r>
              <a:rPr lang="fr-FR" dirty="0"/>
              <a:t>« En se déterminant ainsi, sans rechercher, comme il le lui était demandé, si les notaires n'avaient pas engagé leur responsabilité en s'abstenant de vérifier, d'une part, si les plans en possession des parties coïncidaient avec les plans du bureau des hypothèques, d'autre part, si la surface des lots séparés correspondait à la surface des lots réunis, la cour d'appel n'a pas donné de base légale à sa décision.</a:t>
            </a:r>
            <a:br>
              <a:rPr lang="fr-FR" dirty="0"/>
            </a:br>
            <a:br>
              <a:rPr lang="fr-FR" dirty="0"/>
            </a:br>
            <a:r>
              <a:rPr lang="fr-FR" dirty="0"/>
              <a:t>PAR CES MOTIFS, la Cour :</a:t>
            </a:r>
            <a:br>
              <a:rPr lang="fr-FR" dirty="0"/>
            </a:br>
            <a:br>
              <a:rPr lang="fr-FR" dirty="0"/>
            </a:br>
            <a:r>
              <a:rPr lang="fr-FR" dirty="0"/>
              <a:t>CASSE ET ANNULE »</a:t>
            </a:r>
          </a:p>
          <a:p>
            <a:pPr lvl="1"/>
            <a:r>
              <a:rPr lang="fr-FR" dirty="0"/>
              <a:t>OI et opportunité économique: frontières floues entre opportunité économique et risque juridique:</a:t>
            </a:r>
          </a:p>
          <a:p>
            <a:pPr lvl="2"/>
            <a:r>
              <a:rPr lang="fr-FR" dirty="0" err="1"/>
              <a:t>Cass</a:t>
            </a:r>
            <a:r>
              <a:rPr lang="fr-FR" dirty="0"/>
              <a:t>. 1</a:t>
            </a:r>
            <a:r>
              <a:rPr lang="fr-FR" baseline="30000" dirty="0"/>
              <a:t>re</a:t>
            </a:r>
            <a:r>
              <a:rPr lang="fr-FR" dirty="0"/>
              <a:t> civ., 26 sept. 2019, n° 18-17074 et </a:t>
            </a:r>
            <a:r>
              <a:rPr lang="fr-FR" dirty="0" err="1"/>
              <a:t>Cass</a:t>
            </a:r>
            <a:r>
              <a:rPr lang="fr-FR" dirty="0"/>
              <a:t>. 1</a:t>
            </a:r>
            <a:r>
              <a:rPr lang="fr-FR" baseline="30000" dirty="0"/>
              <a:t>re</a:t>
            </a:r>
            <a:r>
              <a:rPr lang="fr-FR" dirty="0"/>
              <a:t> civ., 8 janvier 2020, n° 18-21919</a:t>
            </a:r>
          </a:p>
          <a:p>
            <a:endParaRPr lang="fr-FR" dirty="0"/>
          </a:p>
        </p:txBody>
      </p:sp>
    </p:spTree>
    <p:extLst>
      <p:ext uri="{BB962C8B-B14F-4D97-AF65-F5344CB8AC3E}">
        <p14:creationId xmlns:p14="http://schemas.microsoft.com/office/powerpoint/2010/main" val="2124277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F0CC8D-AADB-D442-94A4-784190A1597F}"/>
              </a:ext>
            </a:extLst>
          </p:cNvPr>
          <p:cNvSpPr>
            <a:spLocks noGrp="1"/>
          </p:cNvSpPr>
          <p:nvPr>
            <p:ph type="title"/>
          </p:nvPr>
        </p:nvSpPr>
        <p:spPr>
          <a:xfrm>
            <a:off x="1891393" y="400753"/>
            <a:ext cx="8360971" cy="842981"/>
          </a:xfrm>
        </p:spPr>
        <p:txBody>
          <a:bodyPr>
            <a:normAutofit fontScale="90000"/>
          </a:bodyPr>
          <a:lstStyle/>
          <a:p>
            <a:r>
              <a:rPr lang="fr-FR" dirty="0"/>
              <a:t>Les décisions: droit immobilier de l’environnement:</a:t>
            </a:r>
            <a:br>
              <a:rPr lang="fr-FR" dirty="0"/>
            </a:br>
            <a:endParaRPr lang="fr-FR" dirty="0"/>
          </a:p>
        </p:txBody>
      </p:sp>
      <p:sp>
        <p:nvSpPr>
          <p:cNvPr id="3" name="Espace réservé du contenu 2">
            <a:extLst>
              <a:ext uri="{FF2B5EF4-FFF2-40B4-BE49-F238E27FC236}">
                <a16:creationId xmlns:a16="http://schemas.microsoft.com/office/drawing/2014/main" id="{1D693FE4-659A-454F-BC0F-C649032CAD0D}"/>
              </a:ext>
            </a:extLst>
          </p:cNvPr>
          <p:cNvSpPr>
            <a:spLocks noGrp="1"/>
          </p:cNvSpPr>
          <p:nvPr>
            <p:ph idx="1"/>
          </p:nvPr>
        </p:nvSpPr>
        <p:spPr/>
        <p:txBody>
          <a:bodyPr/>
          <a:lstStyle/>
          <a:p>
            <a:pPr algn="just"/>
            <a:endParaRPr lang="fr-FR" dirty="0"/>
          </a:p>
          <a:p>
            <a:pPr algn="just"/>
            <a:r>
              <a:rPr lang="fr-FR" i="1" dirty="0">
                <a:hlinkClick r:id="rId3">
                  <a:extLst>
                    <a:ext uri="{A12FA001-AC4F-418D-AE19-62706E023703}">
                      <ahyp:hlinkClr xmlns:ahyp="http://schemas.microsoft.com/office/drawing/2018/hyperlinkcolor" val="tx"/>
                    </a:ext>
                  </a:extLst>
                </a:hlinkClick>
              </a:rPr>
              <a:t>Cass. 3e civ., 22 nov. 2018, n° 17-26.209, FS-P+B+I</a:t>
            </a:r>
            <a:r>
              <a:rPr lang="fr-FR" i="1" dirty="0"/>
              <a:t> : </a:t>
            </a:r>
            <a:r>
              <a:rPr lang="fr-FR" i="1" dirty="0">
                <a:hlinkClick r:id="rId4">
                  <a:extLst>
                    <a:ext uri="{A12FA001-AC4F-418D-AE19-62706E023703}">
                      <ahyp:hlinkClr xmlns:ahyp="http://schemas.microsoft.com/office/drawing/2018/hyperlinkcolor" val="tx"/>
                    </a:ext>
                  </a:extLst>
                </a:hlinkClick>
              </a:rPr>
              <a:t>JurisData n° 2018-020740</a:t>
            </a:r>
            <a:r>
              <a:rPr lang="fr-FR" i="1" dirty="0"/>
              <a:t> ; </a:t>
            </a:r>
            <a:r>
              <a:rPr lang="fr-FR" i="1" dirty="0">
                <a:hlinkClick r:id="rId5">
                  <a:extLst>
                    <a:ext uri="{A12FA001-AC4F-418D-AE19-62706E023703}">
                      <ahyp:hlinkClr xmlns:ahyp="http://schemas.microsoft.com/office/drawing/2018/hyperlinkcolor" val="tx"/>
                    </a:ext>
                  </a:extLst>
                </a:hlinkClick>
              </a:rPr>
              <a:t>JCP N 2018, n° 48, act. 906</a:t>
            </a:r>
            <a:endParaRPr lang="fr-FR" i="1" dirty="0"/>
          </a:p>
          <a:p>
            <a:pPr algn="just"/>
            <a:r>
              <a:rPr lang="fr-FR" i="1" dirty="0">
                <a:hlinkClick r:id="rId6">
                  <a:extLst>
                    <a:ext uri="{A12FA001-AC4F-418D-AE19-62706E023703}">
                      <ahyp:hlinkClr xmlns:ahyp="http://schemas.microsoft.com/office/drawing/2018/hyperlinkcolor" val="tx"/>
                    </a:ext>
                  </a:extLst>
                </a:hlinkClick>
              </a:rPr>
              <a:t>Cass. 3e civ., 29 juin 2017, n° 16-18.087, FS+P+B+R+I</a:t>
            </a:r>
            <a:r>
              <a:rPr lang="fr-FR" i="1" dirty="0"/>
              <a:t> : </a:t>
            </a:r>
            <a:r>
              <a:rPr lang="fr-FR" i="1" dirty="0">
                <a:hlinkClick r:id="rId7">
                  <a:extLst>
                    <a:ext uri="{A12FA001-AC4F-418D-AE19-62706E023703}">
                      <ahyp:hlinkClr xmlns:ahyp="http://schemas.microsoft.com/office/drawing/2018/hyperlinkcolor" val="tx"/>
                    </a:ext>
                  </a:extLst>
                </a:hlinkClick>
              </a:rPr>
              <a:t>JurisData n° 2017-012784</a:t>
            </a:r>
            <a:r>
              <a:rPr lang="fr-FR" i="1" dirty="0"/>
              <a:t> ; </a:t>
            </a:r>
            <a:r>
              <a:rPr lang="fr-FR" i="1" dirty="0">
                <a:hlinkClick r:id="rId8">
                  <a:extLst>
                    <a:ext uri="{A12FA001-AC4F-418D-AE19-62706E023703}">
                      <ahyp:hlinkClr xmlns:ahyp="http://schemas.microsoft.com/office/drawing/2018/hyperlinkcolor" val="tx"/>
                    </a:ext>
                  </a:extLst>
                </a:hlinkClick>
              </a:rPr>
              <a:t>JCP N 2017, n° 28, act. 711</a:t>
            </a:r>
            <a:r>
              <a:rPr lang="fr-FR" i="1" dirty="0"/>
              <a:t> ; RDC 2017, p. 80, obs. M. </a:t>
            </a:r>
            <a:r>
              <a:rPr lang="fr-FR" i="1" dirty="0" err="1"/>
              <a:t>Mekki</a:t>
            </a:r>
            <a:endParaRPr lang="fr-FR" dirty="0"/>
          </a:p>
        </p:txBody>
      </p:sp>
    </p:spTree>
    <p:extLst>
      <p:ext uri="{BB962C8B-B14F-4D97-AF65-F5344CB8AC3E}">
        <p14:creationId xmlns:p14="http://schemas.microsoft.com/office/powerpoint/2010/main" val="1158424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A7C7F9-CF64-9240-8976-9B3C4474BF02}"/>
              </a:ext>
            </a:extLst>
          </p:cNvPr>
          <p:cNvSpPr>
            <a:spLocks noGrp="1"/>
          </p:cNvSpPr>
          <p:nvPr>
            <p:ph type="title"/>
          </p:nvPr>
        </p:nvSpPr>
        <p:spPr/>
        <p:txBody>
          <a:bodyPr/>
          <a:lstStyle/>
          <a:p>
            <a:r>
              <a:rPr lang="fr-FR" dirty="0"/>
              <a:t>Les clauses</a:t>
            </a:r>
          </a:p>
        </p:txBody>
      </p:sp>
      <p:sp>
        <p:nvSpPr>
          <p:cNvPr id="3" name="Espace réservé du contenu 2">
            <a:extLst>
              <a:ext uri="{FF2B5EF4-FFF2-40B4-BE49-F238E27FC236}">
                <a16:creationId xmlns:a16="http://schemas.microsoft.com/office/drawing/2014/main" id="{1986C654-2A5F-AD49-B7BD-96DB1FBAB5D0}"/>
              </a:ext>
            </a:extLst>
          </p:cNvPr>
          <p:cNvSpPr>
            <a:spLocks noGrp="1"/>
          </p:cNvSpPr>
          <p:nvPr>
            <p:ph idx="1"/>
          </p:nvPr>
        </p:nvSpPr>
        <p:spPr/>
        <p:txBody>
          <a:bodyPr>
            <a:normAutofit fontScale="70000" lnSpcReduction="20000"/>
          </a:bodyPr>
          <a:lstStyle/>
          <a:p>
            <a:pPr algn="just" fontAlgn="base"/>
            <a:r>
              <a:rPr lang="fr-FR" b="1" dirty="0"/>
              <a:t>Observation :</a:t>
            </a:r>
            <a:r>
              <a:rPr lang="fr-FR" dirty="0"/>
              <a:t> au préalable, il peut être conseillé aux notaires de reproduire dans leurs actes avant la rédaction des clauses de déclaration, l'</a:t>
            </a:r>
            <a:r>
              <a:rPr lang="fr-FR" dirty="0">
                <a:hlinkClick r:id="rId3"/>
              </a:rPr>
              <a:t>article 1112-1 alinéa 1er du Code civil</a:t>
            </a:r>
            <a:r>
              <a:rPr lang="fr-FR" dirty="0"/>
              <a:t>.</a:t>
            </a:r>
          </a:p>
          <a:p>
            <a:pPr marL="0" indent="0" algn="just" fontAlgn="base">
              <a:buNone/>
            </a:pPr>
            <a:r>
              <a:rPr lang="fr-FR" dirty="0"/>
              <a:t>Clauses de déclarations, de révélation, d'information ou de constatation</a:t>
            </a:r>
          </a:p>
          <a:p>
            <a:pPr algn="just" fontAlgn="base"/>
            <a:r>
              <a:rPr lang="fr-FR" b="1" dirty="0"/>
              <a:t>Déclarations du vendeur</a:t>
            </a:r>
            <a:endParaRPr lang="fr-FR" dirty="0"/>
          </a:p>
          <a:p>
            <a:pPr algn="just" fontAlgn="base"/>
            <a:r>
              <a:rPr lang="fr-FR" b="1" dirty="0"/>
              <a:t>Observations :</a:t>
            </a:r>
            <a:r>
              <a:rPr lang="fr-FR" dirty="0"/>
              <a:t> il ne serait pas de bonne pratique d'obliger le vendeur à tout déclarer. En revanche, il peut être utile de lui rappeler </a:t>
            </a:r>
            <a:r>
              <a:rPr lang="fr-FR" dirty="0" err="1"/>
              <a:t>sonobligation</a:t>
            </a:r>
            <a:r>
              <a:rPr lang="fr-FR" dirty="0"/>
              <a:t> précontractuelle d'information.</a:t>
            </a:r>
          </a:p>
          <a:p>
            <a:pPr marL="0" indent="0" algn="just" fontAlgn="base">
              <a:buNone/>
            </a:pPr>
            <a:r>
              <a:rPr lang="fr-FR" i="1" dirty="0"/>
              <a:t>« Le vendeur déclare avoir pris connaissance du contenu de l'</a:t>
            </a:r>
            <a:r>
              <a:rPr lang="fr-FR" i="1" dirty="0">
                <a:hlinkClick r:id="rId4"/>
              </a:rPr>
              <a:t>article 1112-1 du Code civil</a:t>
            </a:r>
            <a:r>
              <a:rPr lang="fr-FR" i="1" dirty="0"/>
              <a:t> et d'en avoir compris à la fois le sens, la valeur et la portée. Il lui est rappelé, par application de cette disposition, que s'il a connaissance d'une information dont il sait le caractère déterminant pour le cocontractant il doit en informer ce dernier. Les informations déterminantes sont celles qui ont un lien direct et nécessaire avec le contenu du contrat ou la qualité des parties. Il faut considérer que toute information sur les caractéristiques juridiques et matérielles du bien doit être communiquée à l'acquéreur ».</a:t>
            </a:r>
            <a:endParaRPr lang="fr-FR" dirty="0"/>
          </a:p>
          <a:p>
            <a:pPr algn="just" fontAlgn="base"/>
            <a:r>
              <a:rPr lang="fr-FR" b="1" dirty="0"/>
              <a:t>Variante</a:t>
            </a:r>
            <a:r>
              <a:rPr lang="fr-FR" dirty="0"/>
              <a:t> : </a:t>
            </a:r>
            <a:r>
              <a:rPr lang="fr-FR" i="1" dirty="0"/>
              <a:t>« Il lui est également conseillé de se renseigner pour mieux informer son cocontractant ».</a:t>
            </a:r>
            <a:endParaRPr lang="fr-FR" dirty="0"/>
          </a:p>
          <a:p>
            <a:pPr marL="0" indent="0">
              <a:buNone/>
            </a:pPr>
            <a:endParaRPr lang="fr-FR" dirty="0"/>
          </a:p>
        </p:txBody>
      </p:sp>
    </p:spTree>
    <p:extLst>
      <p:ext uri="{BB962C8B-B14F-4D97-AF65-F5344CB8AC3E}">
        <p14:creationId xmlns:p14="http://schemas.microsoft.com/office/powerpoint/2010/main" val="150221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8DAA2-760E-8748-932F-D7FC93D13B58}"/>
              </a:ext>
            </a:extLst>
          </p:cNvPr>
          <p:cNvSpPr>
            <a:spLocks noGrp="1"/>
          </p:cNvSpPr>
          <p:nvPr>
            <p:ph type="title"/>
          </p:nvPr>
        </p:nvSpPr>
        <p:spPr/>
        <p:txBody>
          <a:bodyPr/>
          <a:lstStyle/>
          <a:p>
            <a:r>
              <a:rPr lang="fr-FR" dirty="0"/>
              <a:t>Clauses et déclarations</a:t>
            </a:r>
          </a:p>
        </p:txBody>
      </p:sp>
      <p:sp>
        <p:nvSpPr>
          <p:cNvPr id="3" name="Espace réservé du contenu 2">
            <a:extLst>
              <a:ext uri="{FF2B5EF4-FFF2-40B4-BE49-F238E27FC236}">
                <a16:creationId xmlns:a16="http://schemas.microsoft.com/office/drawing/2014/main" id="{994819BF-0997-5A47-A378-1E5674265E73}"/>
              </a:ext>
            </a:extLst>
          </p:cNvPr>
          <p:cNvSpPr>
            <a:spLocks noGrp="1"/>
          </p:cNvSpPr>
          <p:nvPr>
            <p:ph idx="1"/>
          </p:nvPr>
        </p:nvSpPr>
        <p:spPr/>
        <p:txBody>
          <a:bodyPr>
            <a:normAutofit fontScale="70000" lnSpcReduction="20000"/>
          </a:bodyPr>
          <a:lstStyle/>
          <a:p>
            <a:pPr algn="just" fontAlgn="base"/>
            <a:r>
              <a:rPr lang="fr-FR" b="1" dirty="0"/>
              <a:t>Déclarations de l'acheteur</a:t>
            </a:r>
          </a:p>
          <a:p>
            <a:pPr marL="0" indent="0" algn="just" fontAlgn="base">
              <a:buNone/>
            </a:pPr>
            <a:r>
              <a:rPr lang="fr-FR" i="1" dirty="0"/>
              <a:t>« Il est rappelé à l'acquéreur qu'il doit se procurer lui-même l'information dès lors qu'elle est facilement accessible, peu coûteuse et facilement visible. À défaut, son ignorance illégitime fait obstacle à toute obligation d'information. En outre, l'acquéreur fait savoir au débiteur de l'obligation d'information qu'il entend acquérir ce bien en vue de réaliser le projet suivant :</a:t>
            </a:r>
            <a:endParaRPr lang="fr-FR" dirty="0"/>
          </a:p>
          <a:p>
            <a:pPr algn="just" fontAlgn="base"/>
            <a:r>
              <a:rPr lang="fr-FR" i="1" dirty="0"/>
              <a:t>- construction d'un immeuble à usage d'habitation...</a:t>
            </a:r>
            <a:endParaRPr lang="fr-FR" dirty="0"/>
          </a:p>
          <a:p>
            <a:pPr algn="just" fontAlgn="base"/>
            <a:r>
              <a:rPr lang="fr-FR" i="1" dirty="0"/>
              <a:t>- construction d'une maison d'une surface totale de 250 mètres carrés...</a:t>
            </a:r>
            <a:endParaRPr lang="fr-FR" dirty="0"/>
          </a:p>
          <a:p>
            <a:pPr algn="just" fontAlgn="base"/>
            <a:r>
              <a:rPr lang="fr-FR" i="1" dirty="0"/>
              <a:t>- acquisition d'un bien afin de bénéficier des avantages fiscaux accordés par la loi...</a:t>
            </a:r>
            <a:endParaRPr lang="fr-FR" dirty="0"/>
          </a:p>
          <a:p>
            <a:pPr algn="just" fontAlgn="base"/>
            <a:r>
              <a:rPr lang="fr-FR" i="1" dirty="0"/>
              <a:t>- construction d'un centre commercial et d'un centre sportif... ».</a:t>
            </a:r>
            <a:endParaRPr lang="fr-FR" dirty="0"/>
          </a:p>
          <a:p>
            <a:pPr algn="just" fontAlgn="base"/>
            <a:r>
              <a:rPr lang="fr-FR" dirty="0"/>
              <a:t>Clauses imposant une obligation d'information sur la valeur</a:t>
            </a:r>
          </a:p>
          <a:p>
            <a:pPr marL="0" indent="0" algn="just" fontAlgn="base">
              <a:buNone/>
            </a:pPr>
            <a:r>
              <a:rPr lang="fr-FR" i="1" dirty="0"/>
              <a:t>« Au-delà de l'obligation d'information créée par l'</a:t>
            </a:r>
            <a:r>
              <a:rPr lang="fr-FR" i="1" dirty="0">
                <a:hlinkClick r:id="rId3"/>
              </a:rPr>
              <a:t>article 1112-1 du Code civil</a:t>
            </a:r>
            <a:r>
              <a:rPr lang="fr-FR" i="1" dirty="0"/>
              <a:t> et par dérogation à son alinéa 2, les parties décident de mettre à la charge de l'acquéreur une obligation d'information portant sur l'estimation de la valeur de la prestation. Tout manquement à cette obligation sur la valeur de la prestation est sanctionné dans les termes prévus à l'article 1112-1 al. 6 du même article.</a:t>
            </a:r>
            <a:endParaRPr lang="fr-FR" dirty="0"/>
          </a:p>
          <a:p>
            <a:pPr marL="0" indent="0" fontAlgn="base">
              <a:buNone/>
            </a:pPr>
            <a:r>
              <a:rPr lang="fr-FR" i="1" dirty="0"/>
              <a:t>(...) ».</a:t>
            </a:r>
            <a:endParaRPr lang="fr-FR" dirty="0"/>
          </a:p>
          <a:p>
            <a:endParaRPr lang="fr-FR" dirty="0"/>
          </a:p>
        </p:txBody>
      </p:sp>
    </p:spTree>
    <p:extLst>
      <p:ext uri="{BB962C8B-B14F-4D97-AF65-F5344CB8AC3E}">
        <p14:creationId xmlns:p14="http://schemas.microsoft.com/office/powerpoint/2010/main" val="482756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B03E18-5AFC-2C41-A3F3-2E8EACE81180}"/>
              </a:ext>
            </a:extLst>
          </p:cNvPr>
          <p:cNvSpPr>
            <a:spLocks noGrp="1"/>
          </p:cNvSpPr>
          <p:nvPr>
            <p:ph type="title"/>
          </p:nvPr>
        </p:nvSpPr>
        <p:spPr>
          <a:xfrm>
            <a:off x="646111" y="452718"/>
            <a:ext cx="9404723" cy="831796"/>
          </a:xfrm>
        </p:spPr>
        <p:txBody>
          <a:bodyPr>
            <a:normAutofit/>
          </a:bodyPr>
          <a:lstStyle/>
          <a:p>
            <a:pPr algn="ctr"/>
            <a:r>
              <a:rPr lang="fr-FR" sz="2800" dirty="0"/>
              <a:t>Devoir de conseil et Clauses de conseil donné</a:t>
            </a:r>
          </a:p>
        </p:txBody>
      </p:sp>
      <p:sp>
        <p:nvSpPr>
          <p:cNvPr id="3" name="Espace réservé du contenu 2">
            <a:extLst>
              <a:ext uri="{FF2B5EF4-FFF2-40B4-BE49-F238E27FC236}">
                <a16:creationId xmlns:a16="http://schemas.microsoft.com/office/drawing/2014/main" id="{BC2D848B-19B8-F540-BF88-27520F4B7686}"/>
              </a:ext>
            </a:extLst>
          </p:cNvPr>
          <p:cNvSpPr>
            <a:spLocks noGrp="1"/>
          </p:cNvSpPr>
          <p:nvPr>
            <p:ph idx="1"/>
          </p:nvPr>
        </p:nvSpPr>
        <p:spPr>
          <a:xfrm>
            <a:off x="1891393" y="1196502"/>
            <a:ext cx="8360970" cy="5490048"/>
          </a:xfrm>
        </p:spPr>
        <p:txBody>
          <a:bodyPr>
            <a:normAutofit fontScale="47500" lnSpcReduction="20000"/>
          </a:bodyPr>
          <a:lstStyle/>
          <a:p>
            <a:pPr algn="just"/>
            <a:r>
              <a:rPr lang="fr-FR" dirty="0"/>
              <a:t>L’obligation d’information et le devoir de conseil du notaire:</a:t>
            </a:r>
          </a:p>
          <a:p>
            <a:pPr algn="just"/>
            <a:r>
              <a:rPr lang="fr-FR" b="1" dirty="0" err="1"/>
              <a:t>Cass</a:t>
            </a:r>
            <a:r>
              <a:rPr lang="fr-FR" b="1" dirty="0"/>
              <a:t>. 1</a:t>
            </a:r>
            <a:r>
              <a:rPr lang="fr-FR" b="1" baseline="30000" dirty="0"/>
              <a:t>re</a:t>
            </a:r>
            <a:r>
              <a:rPr lang="fr-FR" b="1" dirty="0"/>
              <a:t> civ., 13 mars 2019, n° 18-12234 et 18-50019</a:t>
            </a:r>
            <a:r>
              <a:rPr lang="fr-FR" dirty="0"/>
              <a:t> : </a:t>
            </a:r>
            <a:r>
              <a:rPr lang="fr-FR" i="1" dirty="0"/>
              <a:t>« le notaire est tenu d'éclairer les parties et d'appeler leur attention, de manière complète et circonstanciée, sur la portée, les effets et les risques des actes auxquels il est requis de donner la forme authentique ; (…) le notaire devait attirer l'attention des acheteurs sur l'absence de production de la facture correspondant aux travaux que le vendeur déclarait avoir effectués, la cour d'appel a violé le texte susvisé ».</a:t>
            </a:r>
            <a:r>
              <a:rPr lang="fr-FR" dirty="0"/>
              <a:t> </a:t>
            </a:r>
          </a:p>
          <a:p>
            <a:pPr algn="just"/>
            <a:r>
              <a:rPr lang="fr-FR" b="1" dirty="0" err="1"/>
              <a:t>Cass</a:t>
            </a:r>
            <a:r>
              <a:rPr lang="fr-FR" b="1" dirty="0"/>
              <a:t>. 3</a:t>
            </a:r>
            <a:r>
              <a:rPr lang="fr-FR" b="1" baseline="30000" dirty="0"/>
              <a:t>ème</a:t>
            </a:r>
            <a:r>
              <a:rPr lang="fr-FR" b="1" dirty="0"/>
              <a:t> civ., 24 oct. 2019, n° 18-21704 </a:t>
            </a:r>
            <a:r>
              <a:rPr lang="fr-FR" dirty="0"/>
              <a:t>: </a:t>
            </a:r>
            <a:r>
              <a:rPr lang="fr-FR" i="1" dirty="0"/>
              <a:t>« toutes les conditions d'application (d’une garantie intrinsèque) avaient été réunies et que rien ne pouvait laisser supposer que la garantie fournie, qui existait bien, ne pourrait être utilement mise en œuvre, faisant ainsi ressortir que le notaire n'était pas tenu d'alerter les acquéreurs sur un risque particulier qu'aucun élément ne lui avait permis de connaître »</a:t>
            </a:r>
            <a:r>
              <a:rPr lang="fr-FR" dirty="0"/>
              <a:t> </a:t>
            </a:r>
          </a:p>
          <a:p>
            <a:pPr algn="just"/>
            <a:r>
              <a:rPr lang="fr-FR" b="1" dirty="0" err="1"/>
              <a:t>Cass</a:t>
            </a:r>
            <a:r>
              <a:rPr lang="fr-FR" b="1" dirty="0"/>
              <a:t>. 1</a:t>
            </a:r>
            <a:r>
              <a:rPr lang="fr-FR" b="1" baseline="30000" dirty="0"/>
              <a:t>re</a:t>
            </a:r>
            <a:r>
              <a:rPr lang="fr-FR" b="1" dirty="0"/>
              <a:t> civ., 13 mars 2019, n° </a:t>
            </a:r>
            <a:r>
              <a:rPr lang="fr-FR" b="1" dirty="0">
                <a:hlinkClick r:id="rId3">
                  <a:extLst>
                    <a:ext uri="{A12FA001-AC4F-418D-AE19-62706E023703}">
                      <ahyp:hlinkClr xmlns:ahyp="http://schemas.microsoft.com/office/drawing/2018/hyperlinkcolor" val="tx"/>
                    </a:ext>
                  </a:extLst>
                </a:hlinkClick>
              </a:rPr>
              <a:t>18-11240</a:t>
            </a:r>
            <a:r>
              <a:rPr lang="fr-FR" dirty="0"/>
              <a:t> :</a:t>
            </a:r>
            <a:r>
              <a:rPr lang="fr-FR" i="1" dirty="0"/>
              <a:t>« la promesse de vente stipulant que les acquéreurs renonçaient expressément à toute condition suspensive d'obtention du permis de construire, il appartenait au notaire, eu égard à l'opération immobilière poursuivie par ses clients, de les mettre en garde sur les conséquences de cette renonciation en cas de refus de délivrance du permis de construire, la cour d'appel a pu retenir que le notaire avait commis une faute »</a:t>
            </a:r>
            <a:r>
              <a:rPr lang="fr-FR" dirty="0"/>
              <a:t> </a:t>
            </a:r>
          </a:p>
          <a:p>
            <a:pPr algn="just"/>
            <a:r>
              <a:rPr lang="fr-FR" b="1" dirty="0" err="1"/>
              <a:t>Cass</a:t>
            </a:r>
            <a:r>
              <a:rPr lang="fr-FR" b="1" dirty="0"/>
              <a:t>. 3</a:t>
            </a:r>
            <a:r>
              <a:rPr lang="fr-FR" b="1" baseline="30000" dirty="0"/>
              <a:t>ème</a:t>
            </a:r>
            <a:r>
              <a:rPr lang="fr-FR" b="1" dirty="0"/>
              <a:t> civ., 17 oct. 2019, n° 18-15942</a:t>
            </a:r>
            <a:r>
              <a:rPr lang="fr-FR" dirty="0"/>
              <a:t> : « l'acte de vente mentionnait que l'immeuble était situé dans un périmètre de ravalement obligatoire, que cette indication figurait dans un certificat d'urbanisme d'information, dont le contenu avait été reproduit dans l'acte de vente et qui en constituait une annexe, que les acquéreurs s'étaient obligés à faire leur affaire personnelle de l'exécution des charges et prescriptions et du respect des servitudes publiques et autres limitations administratives aux droits de propriété mentionnées dans ce certificat, qu'ils avaient reconnu que le notaire leur avait fourni tous éclaircissements complémentaires sur la portée, l'étendue et les effets de ces charges et prescriptions administratives, que le notaire, à qui le syndic de copropriété avait retourné un questionnaire sans mention du ravalement, avait obtenu de celui-ci la précision que certains copropriétaires avaient reçu une lettre de la mairie concernant un ravalement obligatoire et que cette information avait fait l'objet d'une mention spéciale dans l'acte de vente, la cour d'appel a pu en déduire, abstraction faite de motifs surabondants, que le notaire avait fait toutes diligences utiles pour disposer d'informations portées le jour de la vente à la connaissance des acquéreurs » </a:t>
            </a:r>
          </a:p>
          <a:p>
            <a:pPr algn="just"/>
            <a:r>
              <a:rPr lang="fr-FR" dirty="0" err="1"/>
              <a:t>Cass</a:t>
            </a:r>
            <a:r>
              <a:rPr lang="fr-FR" dirty="0"/>
              <a:t>. 3</a:t>
            </a:r>
            <a:r>
              <a:rPr lang="fr-FR" baseline="30000" dirty="0"/>
              <a:t>ème</a:t>
            </a:r>
            <a:r>
              <a:rPr lang="fr-FR" dirty="0"/>
              <a:t> civ., 19 septembre 2019, n° 18-16700: « il résulte des dispositions combinées de l'article L. 125-5 du code de l'environnement et des articles L. 271-4 et L. 271-5 du code de la construction et de l'habitation, dans leur rédaction alors applicable, que, si, après la promesse de vente, la parcelle sur laquelle est implanté l'immeuble objet de la vente est inscrite dans une zone couverte par un PPRNP prescrit ou approuvé, le dossier de diagnostic technique est complété, lors de la signature de l'acte authentique de vente, par un état des risques ou par une mise à jour de l'état des risques existants ; qu'ayant relevé que le terrain de camping était situé en zone rouge du plan de prévention des risques d'inondation approuvé par arrêté préfectoral du 25 novembre 2008 publié le 18 février 2009 au recueil des actes administratifs des services de l'Etat dans le département, et que le dossier de diagnostic technique annexé au contrat de vente n'en faisait pas état, la cour d'appel, qui a retenu à bon droit que la consultation de ce recueil était susceptible de renseigner utilement les cocontractants, le site internet de la préfecture n'ayant qu'une valeur informative, en a exactement déduit qu'à défaut d'information sur l'existence des risques visés par le PPRNP donnée par le vendeur dans l'acte authentique établi le 24 mars 2009, il y avait lieu de prononcer la résolution de la vente »</a:t>
            </a:r>
          </a:p>
          <a:p>
            <a:pPr algn="just"/>
            <a:endParaRPr lang="fr-FR" dirty="0"/>
          </a:p>
          <a:p>
            <a:pPr marL="457200" lvl="1" indent="0">
              <a:buNone/>
            </a:pPr>
            <a:endParaRPr lang="fr-FR" dirty="0">
              <a:hlinkClick r:id="rId4">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4207027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943B2B-A0DB-A745-9558-93B71F99F760}"/>
              </a:ext>
            </a:extLst>
          </p:cNvPr>
          <p:cNvSpPr>
            <a:spLocks noGrp="1"/>
          </p:cNvSpPr>
          <p:nvPr>
            <p:ph type="title"/>
          </p:nvPr>
        </p:nvSpPr>
        <p:spPr/>
        <p:txBody>
          <a:bodyPr/>
          <a:lstStyle/>
          <a:p>
            <a:r>
              <a:rPr lang="fr-FR" dirty="0"/>
              <a:t>Devoir de conseil des autres professionnels de l’immobilier</a:t>
            </a:r>
          </a:p>
        </p:txBody>
      </p:sp>
      <p:sp>
        <p:nvSpPr>
          <p:cNvPr id="3" name="Espace réservé du contenu 2">
            <a:extLst>
              <a:ext uri="{FF2B5EF4-FFF2-40B4-BE49-F238E27FC236}">
                <a16:creationId xmlns:a16="http://schemas.microsoft.com/office/drawing/2014/main" id="{D93ED0D0-0EDF-794E-8D91-EC4A8F9B27AF}"/>
              </a:ext>
            </a:extLst>
          </p:cNvPr>
          <p:cNvSpPr>
            <a:spLocks noGrp="1"/>
          </p:cNvSpPr>
          <p:nvPr>
            <p:ph idx="1"/>
          </p:nvPr>
        </p:nvSpPr>
        <p:spPr/>
        <p:txBody>
          <a:bodyPr/>
          <a:lstStyle/>
          <a:p>
            <a:r>
              <a:rPr lang="fr-FR" sz="1400" dirty="0">
                <a:hlinkClick r:id="rId2">
                  <a:extLst>
                    <a:ext uri="{A12FA001-AC4F-418D-AE19-62706E023703}">
                      <ahyp:hlinkClr xmlns:ahyp="http://schemas.microsoft.com/office/drawing/2018/hyperlinkcolor" val="tx"/>
                    </a:ext>
                  </a:extLst>
                </a:hlinkClick>
              </a:rPr>
              <a:t>Obligation d’information des partenaires du notariat :</a:t>
            </a:r>
          </a:p>
          <a:p>
            <a:pPr lvl="1"/>
            <a:r>
              <a:rPr lang="fr-FR" sz="1400" dirty="0">
                <a:hlinkClick r:id="rId2">
                  <a:extLst>
                    <a:ext uri="{A12FA001-AC4F-418D-AE19-62706E023703}">
                      <ahyp:hlinkClr xmlns:ahyp="http://schemas.microsoft.com/office/drawing/2018/hyperlinkcolor" val="tx"/>
                    </a:ext>
                  </a:extLst>
                </a:hlinkClick>
              </a:rPr>
              <a:t>Cass. 3</a:t>
            </a:r>
            <a:r>
              <a:rPr lang="fr-FR" sz="1400" baseline="30000" dirty="0">
                <a:hlinkClick r:id="rId2">
                  <a:extLst>
                    <a:ext uri="{A12FA001-AC4F-418D-AE19-62706E023703}">
                      <ahyp:hlinkClr xmlns:ahyp="http://schemas.microsoft.com/office/drawing/2018/hyperlinkcolor" val="tx"/>
                    </a:ext>
                  </a:extLst>
                </a:hlinkClick>
              </a:rPr>
              <a:t>ème</a:t>
            </a:r>
            <a:r>
              <a:rPr lang="fr-FR" sz="1400" dirty="0">
                <a:hlinkClick r:id="rId2">
                  <a:extLst>
                    <a:ext uri="{A12FA001-AC4F-418D-AE19-62706E023703}">
                      <ahyp:hlinkClr xmlns:ahyp="http://schemas.microsoft.com/office/drawing/2018/hyperlinkcolor" val="tx"/>
                    </a:ext>
                  </a:extLst>
                </a:hlinkClick>
              </a:rPr>
              <a:t> civ., 6 juin 2019, n° 18-14547: le géomètre-expert</a:t>
            </a:r>
          </a:p>
          <a:p>
            <a:pPr lvl="1"/>
            <a:r>
              <a:rPr lang="fr-FR" sz="1400" dirty="0">
                <a:hlinkClick r:id="rId2">
                  <a:extLst>
                    <a:ext uri="{A12FA001-AC4F-418D-AE19-62706E023703}">
                      <ahyp:hlinkClr xmlns:ahyp="http://schemas.microsoft.com/office/drawing/2018/hyperlinkcolor" val="tx"/>
                    </a:ext>
                  </a:extLst>
                </a:hlinkClick>
              </a:rPr>
              <a:t>Cass. 1</a:t>
            </a:r>
            <a:r>
              <a:rPr lang="fr-FR" sz="1400" baseline="30000" dirty="0">
                <a:hlinkClick r:id="rId2">
                  <a:extLst>
                    <a:ext uri="{A12FA001-AC4F-418D-AE19-62706E023703}">
                      <ahyp:hlinkClr xmlns:ahyp="http://schemas.microsoft.com/office/drawing/2018/hyperlinkcolor" val="tx"/>
                    </a:ext>
                  </a:extLst>
                </a:hlinkClick>
              </a:rPr>
              <a:t>re</a:t>
            </a:r>
            <a:r>
              <a:rPr lang="fr-FR" sz="1400" dirty="0">
                <a:hlinkClick r:id="rId2">
                  <a:extLst>
                    <a:ext uri="{A12FA001-AC4F-418D-AE19-62706E023703}">
                      <ahyp:hlinkClr xmlns:ahyp="http://schemas.microsoft.com/office/drawing/2018/hyperlinkcolor" val="tx"/>
                    </a:ext>
                  </a:extLst>
                </a:hlinkClick>
              </a:rPr>
              <a:t> civ., 26 sept. 2019, n° 18-21405: gestionnaire de patrimoine</a:t>
            </a:r>
          </a:p>
          <a:p>
            <a:r>
              <a:rPr lang="fr-FR" sz="1400" dirty="0">
                <a:hlinkClick r:id="rId2">
                  <a:extLst>
                    <a:ext uri="{A12FA001-AC4F-418D-AE19-62706E023703}">
                      <ahyp:hlinkClr xmlns:ahyp="http://schemas.microsoft.com/office/drawing/2018/hyperlinkcolor" val="tx"/>
                    </a:ext>
                  </a:extLst>
                </a:hlinkClick>
              </a:rPr>
              <a:t>L’obligation d’information et le devoir de conseil de l’agent immobilier:</a:t>
            </a:r>
          </a:p>
          <a:p>
            <a:pPr lvl="1"/>
            <a:r>
              <a:rPr lang="fr-FR" sz="1400" dirty="0">
                <a:hlinkClick r:id="rId2">
                  <a:extLst>
                    <a:ext uri="{A12FA001-AC4F-418D-AE19-62706E023703}">
                      <ahyp:hlinkClr xmlns:ahyp="http://schemas.microsoft.com/office/drawing/2018/hyperlinkcolor" val="tx"/>
                    </a:ext>
                  </a:extLst>
                </a:hlinkClick>
              </a:rPr>
              <a:t>Cass. 3</a:t>
            </a:r>
            <a:r>
              <a:rPr lang="fr-FR" sz="1400" baseline="30000" dirty="0">
                <a:hlinkClick r:id="rId2">
                  <a:extLst>
                    <a:ext uri="{A12FA001-AC4F-418D-AE19-62706E023703}">
                      <ahyp:hlinkClr xmlns:ahyp="http://schemas.microsoft.com/office/drawing/2018/hyperlinkcolor" val="tx"/>
                    </a:ext>
                  </a:extLst>
                </a:hlinkClick>
              </a:rPr>
              <a:t>ème</a:t>
            </a:r>
            <a:r>
              <a:rPr lang="fr-FR" sz="1400" dirty="0">
                <a:hlinkClick r:id="rId2">
                  <a:extLst>
                    <a:ext uri="{A12FA001-AC4F-418D-AE19-62706E023703}">
                      <ahyp:hlinkClr xmlns:ahyp="http://schemas.microsoft.com/office/drawing/2018/hyperlinkcolor" val="tx"/>
                    </a:ext>
                  </a:extLst>
                </a:hlinkClick>
              </a:rPr>
              <a:t> civ., 21 mars 2019, n° 18-10772: vérification de signatures</a:t>
            </a:r>
          </a:p>
          <a:p>
            <a:pPr lvl="1"/>
            <a:r>
              <a:rPr lang="fr-FR" sz="1400" dirty="0">
                <a:hlinkClick r:id="rId2">
                  <a:extLst>
                    <a:ext uri="{A12FA001-AC4F-418D-AE19-62706E023703}">
                      <ahyp:hlinkClr xmlns:ahyp="http://schemas.microsoft.com/office/drawing/2018/hyperlinkcolor" val="tx"/>
                    </a:ext>
                  </a:extLst>
                </a:hlinkClick>
              </a:rPr>
              <a:t>Cass. 1</a:t>
            </a:r>
            <a:r>
              <a:rPr lang="fr-FR" sz="1400" baseline="30000" dirty="0">
                <a:hlinkClick r:id="rId2">
                  <a:extLst>
                    <a:ext uri="{A12FA001-AC4F-418D-AE19-62706E023703}">
                      <ahyp:hlinkClr xmlns:ahyp="http://schemas.microsoft.com/office/drawing/2018/hyperlinkcolor" val="tx"/>
                    </a:ext>
                  </a:extLst>
                </a:hlinkClick>
              </a:rPr>
              <a:t>re</a:t>
            </a:r>
            <a:r>
              <a:rPr lang="fr-FR" sz="1400" dirty="0">
                <a:hlinkClick r:id="rId2">
                  <a:extLst>
                    <a:ext uri="{A12FA001-AC4F-418D-AE19-62706E023703}">
                      <ahyp:hlinkClr xmlns:ahyp="http://schemas.microsoft.com/office/drawing/2018/hyperlinkcolor" val="tx"/>
                    </a:ext>
                  </a:extLst>
                </a:hlinkClick>
              </a:rPr>
              <a:t>  civ., 11 déc. 2019, n° 18-24381: solvabilité de l’acquéreur et vérifications de l’agent immobilier</a:t>
            </a:r>
            <a:endParaRPr lang="fr-FR" sz="1400" i="1" dirty="0">
              <a:hlinkClick r:id="rId2">
                <a:extLst>
                  <a:ext uri="{A12FA001-AC4F-418D-AE19-62706E023703}">
                    <ahyp:hlinkClr xmlns:ahyp="http://schemas.microsoft.com/office/drawing/2018/hyperlinkcolor" val="tx"/>
                  </a:ext>
                </a:extLst>
              </a:hlinkClick>
            </a:endParaRPr>
          </a:p>
          <a:p>
            <a:pPr lvl="1"/>
            <a:r>
              <a:rPr lang="fr-FR" sz="1400" b="1" dirty="0" err="1"/>
              <a:t>Cass</a:t>
            </a:r>
            <a:r>
              <a:rPr lang="fr-FR" sz="1400" b="1" dirty="0"/>
              <a:t>. 1</a:t>
            </a:r>
            <a:r>
              <a:rPr lang="fr-FR" sz="1400" baseline="30000" dirty="0"/>
              <a:t>re</a:t>
            </a:r>
            <a:r>
              <a:rPr lang="fr-FR" sz="1400" b="1" dirty="0"/>
              <a:t> civ., 14 nov. 2019, n</a:t>
            </a:r>
            <a:r>
              <a:rPr lang="fr-FR" sz="1400" baseline="30000" dirty="0"/>
              <a:t>o</a:t>
            </a:r>
            <a:r>
              <a:rPr lang="fr-FR" sz="1400" b="1" dirty="0"/>
              <a:t> 18-21971, publié au Bulletin</a:t>
            </a:r>
            <a:r>
              <a:rPr lang="fr-FR" sz="1400" dirty="0"/>
              <a:t> : la Cour de cassation a à ce titre jugé qu’il </a:t>
            </a:r>
            <a:r>
              <a:rPr lang="fr-FR" sz="1400" i="1" dirty="0"/>
              <a:t>« appartenait à l'agent immobilier de s'assurer que se trouvaient réunies toutes les conditions nécessaires à l'efficacité de la convention négociée par son intermédiaire et, à cette fin, de se faire communiquer par les vendeurs leur titre de propriété avant la signature de la promesse de vente, lequel lui aurait permis d'informer les acquéreurs de l'existence de travaux précédents ayant traité la présence de mérule, la cour d'appel en a justement déduit que l'agent immobilier avait commis une faute en s'en étant abstenu ».</a:t>
            </a:r>
            <a:r>
              <a:rPr lang="fr-FR" sz="1400" dirty="0"/>
              <a:t> </a:t>
            </a:r>
          </a:p>
          <a:p>
            <a:endParaRPr lang="fr-FR" dirty="0"/>
          </a:p>
        </p:txBody>
      </p:sp>
    </p:spTree>
    <p:extLst>
      <p:ext uri="{BB962C8B-B14F-4D97-AF65-F5344CB8AC3E}">
        <p14:creationId xmlns:p14="http://schemas.microsoft.com/office/powerpoint/2010/main" val="59570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4FCDCA-35CE-E442-B154-BCAF454FC00B}"/>
              </a:ext>
            </a:extLst>
          </p:cNvPr>
          <p:cNvSpPr>
            <a:spLocks noGrp="1"/>
          </p:cNvSpPr>
          <p:nvPr>
            <p:ph type="title"/>
          </p:nvPr>
        </p:nvSpPr>
        <p:spPr/>
        <p:txBody>
          <a:bodyPr>
            <a:normAutofit/>
          </a:bodyPr>
          <a:lstStyle/>
          <a:p>
            <a:r>
              <a:rPr lang="fr-FR" dirty="0"/>
              <a:t>Devoir de conseil et clauses de conseil donné</a:t>
            </a:r>
          </a:p>
        </p:txBody>
      </p:sp>
      <p:sp>
        <p:nvSpPr>
          <p:cNvPr id="3" name="Espace réservé du contenu 2">
            <a:extLst>
              <a:ext uri="{FF2B5EF4-FFF2-40B4-BE49-F238E27FC236}">
                <a16:creationId xmlns:a16="http://schemas.microsoft.com/office/drawing/2014/main" id="{BB92D69E-5755-C147-9BB1-79DE3928179A}"/>
              </a:ext>
            </a:extLst>
          </p:cNvPr>
          <p:cNvSpPr>
            <a:spLocks noGrp="1"/>
          </p:cNvSpPr>
          <p:nvPr>
            <p:ph idx="1"/>
          </p:nvPr>
        </p:nvSpPr>
        <p:spPr/>
        <p:txBody>
          <a:bodyPr>
            <a:normAutofit fontScale="92500" lnSpcReduction="20000"/>
          </a:bodyPr>
          <a:lstStyle/>
          <a:p>
            <a:pPr marL="0" indent="0" algn="just">
              <a:buNone/>
            </a:pPr>
            <a:r>
              <a:rPr lang="fr-FR" i="1" dirty="0"/>
              <a:t>Décisions: la forme:</a:t>
            </a:r>
          </a:p>
          <a:p>
            <a:pPr algn="just"/>
            <a:r>
              <a:rPr lang="fr-FR" i="1" dirty="0"/>
              <a:t>Pas de clause de style: </a:t>
            </a:r>
            <a:r>
              <a:rPr lang="fr-FR" i="1" dirty="0" err="1"/>
              <a:t>Cass</a:t>
            </a:r>
            <a:r>
              <a:rPr lang="fr-FR" i="1" dirty="0"/>
              <a:t>. 1re civ., 25 nov.1997 : Bull. civ. 1997, I, n° 329:</a:t>
            </a:r>
          </a:p>
          <a:p>
            <a:pPr lvl="1" algn="just"/>
            <a:r>
              <a:rPr lang="fr-FR" i="1" dirty="0"/>
              <a:t>Clause dangereuse: « faire son affaire personnelle » :</a:t>
            </a:r>
          </a:p>
          <a:p>
            <a:pPr lvl="2" algn="just"/>
            <a:r>
              <a:rPr lang="fr-FR" i="1" dirty="0" err="1"/>
              <a:t>Cass</a:t>
            </a:r>
            <a:r>
              <a:rPr lang="fr-FR" i="1" dirty="0"/>
              <a:t>. 3</a:t>
            </a:r>
            <a:r>
              <a:rPr lang="fr-FR" i="1" baseline="30000" dirty="0"/>
              <a:t>ème</a:t>
            </a:r>
            <a:r>
              <a:rPr lang="fr-FR" i="1" dirty="0"/>
              <a:t> civ., 17 oct. 2019, n° 18-15942</a:t>
            </a:r>
          </a:p>
          <a:p>
            <a:pPr lvl="2" algn="just"/>
            <a:r>
              <a:rPr lang="fr-FR" i="1" dirty="0" err="1"/>
              <a:t>Cass</a:t>
            </a:r>
            <a:r>
              <a:rPr lang="fr-FR" i="1" dirty="0"/>
              <a:t>. 3</a:t>
            </a:r>
            <a:r>
              <a:rPr lang="fr-FR" i="1" baseline="30000" dirty="0"/>
              <a:t>ème</a:t>
            </a:r>
            <a:r>
              <a:rPr lang="fr-FR" i="1" dirty="0"/>
              <a:t> civ., 19 sept. 2019, n° 18-18394:</a:t>
            </a:r>
          </a:p>
          <a:p>
            <a:pPr lvl="3" algn="just"/>
            <a:r>
              <a:rPr lang="fr-FR" dirty="0"/>
              <a:t>« le bien n'était pas raccordé utilement au réseau d'assainissement et exactement retenu que l'absence de raccordement d'un immeuble vendu comme étant relié au réseau public d'assainissement constituait un manquement du vendeur à son obligation de délivrance conforme de sorte que M. et Mme F... devaient répondre de ce défaut de conformité sans pouvoir opposer aux acquéreurs une clause élusive de responsabilité s'agissant d'une caractéristique essentielle spécifiée par la convention des parties, la cour d'appel en a déduit à bon droit, abstraction faite de motifs surabondants, que la demande devait être accueillie »</a:t>
            </a:r>
            <a:endParaRPr lang="fr-FR" i="1" dirty="0"/>
          </a:p>
          <a:p>
            <a:pPr algn="just"/>
            <a:r>
              <a:rPr lang="fr-FR" i="1" dirty="0"/>
              <a:t>Un document séparé est envisageable: </a:t>
            </a:r>
            <a:r>
              <a:rPr lang="fr-FR" i="1" dirty="0">
                <a:hlinkClick r:id="rId3">
                  <a:extLst>
                    <a:ext uri="{A12FA001-AC4F-418D-AE19-62706E023703}">
                      <ahyp:hlinkClr xmlns:ahyp="http://schemas.microsoft.com/office/drawing/2018/hyperlinkcolor" val="tx"/>
                    </a:ext>
                  </a:extLst>
                </a:hlinkClick>
              </a:rPr>
              <a:t>Cass. 1re civ., 3 févr. 1998, n° 96-13.201</a:t>
            </a:r>
            <a:r>
              <a:rPr lang="fr-FR" i="1" dirty="0"/>
              <a:t> : </a:t>
            </a:r>
            <a:r>
              <a:rPr lang="fr-FR" i="1" dirty="0">
                <a:hlinkClick r:id="rId4">
                  <a:extLst>
                    <a:ext uri="{A12FA001-AC4F-418D-AE19-62706E023703}">
                      <ahyp:hlinkClr xmlns:ahyp="http://schemas.microsoft.com/office/drawing/2018/hyperlinkcolor" val="tx"/>
                    </a:ext>
                  </a:extLst>
                </a:hlinkClick>
              </a:rPr>
              <a:t>JurisData n° 1998-000428</a:t>
            </a:r>
            <a:r>
              <a:rPr lang="fr-FR" i="1" dirty="0"/>
              <a:t> ; Bull. civ. 1998, I, n° 44</a:t>
            </a:r>
          </a:p>
          <a:p>
            <a:endParaRPr lang="fr-FR" dirty="0"/>
          </a:p>
        </p:txBody>
      </p:sp>
    </p:spTree>
    <p:extLst>
      <p:ext uri="{BB962C8B-B14F-4D97-AF65-F5344CB8AC3E}">
        <p14:creationId xmlns:p14="http://schemas.microsoft.com/office/powerpoint/2010/main" val="219215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06F1E8-8A17-3F4C-B6E1-318B82994318}"/>
              </a:ext>
            </a:extLst>
          </p:cNvPr>
          <p:cNvSpPr>
            <a:spLocks noGrp="1"/>
          </p:cNvSpPr>
          <p:nvPr>
            <p:ph type="ctrTitle"/>
          </p:nvPr>
        </p:nvSpPr>
        <p:spPr>
          <a:xfrm>
            <a:off x="2266950" y="1526124"/>
            <a:ext cx="7817726" cy="694562"/>
          </a:xfrm>
        </p:spPr>
        <p:txBody>
          <a:bodyPr>
            <a:normAutofit fontScale="90000"/>
          </a:bodyPr>
          <a:lstStyle/>
          <a:p>
            <a:pPr algn="ctr"/>
            <a:r>
              <a:rPr lang="fr-FR" dirty="0"/>
              <a:t>Sommaire</a:t>
            </a:r>
            <a:br>
              <a:rPr lang="fr-FR" dirty="0"/>
            </a:br>
            <a:endParaRPr lang="fr-FR" dirty="0"/>
          </a:p>
        </p:txBody>
      </p:sp>
      <p:sp>
        <p:nvSpPr>
          <p:cNvPr id="3" name="Sous-titre 2">
            <a:extLst>
              <a:ext uri="{FF2B5EF4-FFF2-40B4-BE49-F238E27FC236}">
                <a16:creationId xmlns:a16="http://schemas.microsoft.com/office/drawing/2014/main" id="{00430C1C-3795-F444-8FB2-AB4D9AA66C33}"/>
              </a:ext>
            </a:extLst>
          </p:cNvPr>
          <p:cNvSpPr>
            <a:spLocks noGrp="1"/>
          </p:cNvSpPr>
          <p:nvPr>
            <p:ph type="subTitle" idx="1"/>
          </p:nvPr>
        </p:nvSpPr>
        <p:spPr>
          <a:xfrm>
            <a:off x="3181350" y="2220686"/>
            <a:ext cx="7250167" cy="3912100"/>
          </a:xfrm>
        </p:spPr>
        <p:txBody>
          <a:bodyPr>
            <a:normAutofit fontScale="25000" lnSpcReduction="20000"/>
          </a:bodyPr>
          <a:lstStyle/>
          <a:p>
            <a:pPr algn="just"/>
            <a:r>
              <a:rPr lang="fr-FR" sz="8000" dirty="0"/>
              <a:t>Propos introductifs</a:t>
            </a:r>
          </a:p>
          <a:p>
            <a:pPr algn="just"/>
            <a:endParaRPr lang="fr-FR" sz="8000" dirty="0"/>
          </a:p>
          <a:p>
            <a:pPr marL="514350" indent="-514350" algn="just">
              <a:buAutoNum type="romanUcPeriod"/>
            </a:pPr>
            <a:r>
              <a:rPr lang="fr-FR" sz="8000" dirty="0"/>
              <a:t>préparation de la vente et clause sensibles</a:t>
            </a:r>
          </a:p>
          <a:p>
            <a:pPr algn="just"/>
            <a:endParaRPr lang="fr-FR" sz="8000" dirty="0"/>
          </a:p>
          <a:p>
            <a:pPr marL="514350" indent="-514350" algn="just">
              <a:buAutoNum type="romanUcPeriod"/>
            </a:pPr>
            <a:r>
              <a:rPr lang="fr-FR" sz="8000" dirty="0"/>
              <a:t>Clauses sensibles et exécution de la vente immobilière</a:t>
            </a:r>
          </a:p>
          <a:p>
            <a:pPr marL="514350" indent="-514350" algn="just">
              <a:buAutoNum type="romanUcPeriod"/>
            </a:pPr>
            <a:endParaRPr lang="fr-FR" sz="8000" dirty="0"/>
          </a:p>
          <a:p>
            <a:pPr marL="514350" indent="-514350" algn="just">
              <a:buAutoNum type="romanUcPeriod"/>
            </a:pPr>
            <a:r>
              <a:rPr lang="fr-FR" sz="8000" dirty="0"/>
              <a:t>Clauses sensibles  et inexécution du contrat de vente immobilière</a:t>
            </a:r>
          </a:p>
          <a:p>
            <a:endParaRPr lang="fr-FR" dirty="0"/>
          </a:p>
        </p:txBody>
      </p:sp>
    </p:spTree>
    <p:extLst>
      <p:ext uri="{BB962C8B-B14F-4D97-AF65-F5344CB8AC3E}">
        <p14:creationId xmlns:p14="http://schemas.microsoft.com/office/powerpoint/2010/main" val="1676600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006885-1349-A845-A0F6-C7A1B95A870B}"/>
              </a:ext>
            </a:extLst>
          </p:cNvPr>
          <p:cNvSpPr>
            <a:spLocks noGrp="1"/>
          </p:cNvSpPr>
          <p:nvPr>
            <p:ph type="title"/>
          </p:nvPr>
        </p:nvSpPr>
        <p:spPr>
          <a:xfrm>
            <a:off x="646111" y="452718"/>
            <a:ext cx="9404723" cy="777368"/>
          </a:xfrm>
        </p:spPr>
        <p:txBody>
          <a:bodyPr/>
          <a:lstStyle/>
          <a:p>
            <a:pPr algn="ctr"/>
            <a:r>
              <a:rPr lang="fr-FR" dirty="0"/>
              <a:t>Les promesses</a:t>
            </a:r>
          </a:p>
        </p:txBody>
      </p:sp>
      <p:sp>
        <p:nvSpPr>
          <p:cNvPr id="3" name="Espace réservé du contenu 2">
            <a:extLst>
              <a:ext uri="{FF2B5EF4-FFF2-40B4-BE49-F238E27FC236}">
                <a16:creationId xmlns:a16="http://schemas.microsoft.com/office/drawing/2014/main" id="{8D6EBF53-061F-4449-B84F-69E5F9A85731}"/>
              </a:ext>
            </a:extLst>
          </p:cNvPr>
          <p:cNvSpPr>
            <a:spLocks noGrp="1"/>
          </p:cNvSpPr>
          <p:nvPr>
            <p:ph idx="1"/>
          </p:nvPr>
        </p:nvSpPr>
        <p:spPr>
          <a:xfrm>
            <a:off x="1103312" y="1230086"/>
            <a:ext cx="8946541" cy="5018313"/>
          </a:xfrm>
        </p:spPr>
        <p:txBody>
          <a:bodyPr>
            <a:normAutofit fontScale="70000" lnSpcReduction="20000"/>
          </a:bodyPr>
          <a:lstStyle/>
          <a:p>
            <a:r>
              <a:rPr lang="fr-FR" dirty="0"/>
              <a:t>Conflit entre acquéreurs successifs d’un même bien, </a:t>
            </a:r>
            <a:r>
              <a:rPr lang="fr-FR" dirty="0" err="1"/>
              <a:t>Cass</a:t>
            </a:r>
            <a:r>
              <a:rPr lang="fr-FR" dirty="0"/>
              <a:t>. 3</a:t>
            </a:r>
            <a:r>
              <a:rPr lang="fr-FR" baseline="30000" dirty="0"/>
              <a:t>ème</a:t>
            </a:r>
            <a:r>
              <a:rPr lang="fr-FR" dirty="0"/>
              <a:t> civ., 16 janvier 2020, n° 19-11497:</a:t>
            </a:r>
          </a:p>
          <a:p>
            <a:pPr lvl="1"/>
            <a:r>
              <a:rPr lang="fr-FR" dirty="0"/>
              <a:t>« Attendu, selon l'arrêt attaqué (Paris, 3 février 2017), que, le 10 octobre 2012, Mme Q... a offert d'acquérir, au prix demandé, un bien immobilier mis en vente par la société RSG et le fonds de commerce qu'y exploitait la société Tissus </a:t>
            </a:r>
            <a:r>
              <a:rPr lang="fr-FR" dirty="0" err="1"/>
              <a:t>colony</a:t>
            </a:r>
            <a:r>
              <a:rPr lang="fr-FR" dirty="0"/>
              <a:t> ; que, par acte authentique du 6 novembre 2012, la société RSG a, sur le même immeuble, consenti à M. B... une promesse unilatérale de vente qui a été publiée à la conservation des hypothèques le 17 janvier 2013 ; que, par acte notarié du 25 janvier 2013, publié le 29 janvier 2013, M. B... s'est substitué la société H..., avec levée d'option de la promesse de vente ; que, par acte authentique du 7 février 2013, la vente a été réitérée et publiée à la conservation des hypothèques le 11 février 2013 ; que, par acte du 10 janvier 2013, publié le 6 février 2013, Mme Q..., soutenant que la vente était parfaite à son profit, a assigné les sociétés RSG et Tissus </a:t>
            </a:r>
            <a:r>
              <a:rPr lang="fr-FR" dirty="0" err="1"/>
              <a:t>colony</a:t>
            </a:r>
            <a:r>
              <a:rPr lang="fr-FR" dirty="0"/>
              <a:t> en réalisation forcée de la vente ; que la société H... est intervenue volontairement à l'instance ;</a:t>
            </a:r>
            <a:br>
              <a:rPr lang="fr-FR" dirty="0"/>
            </a:br>
            <a:br>
              <a:rPr lang="fr-FR" dirty="0"/>
            </a:br>
            <a:r>
              <a:rPr lang="fr-FR" dirty="0"/>
              <a:t>Attendu que la société H... fait grief à l'arrêt de déclarer inopposable à Mme Q... la vente du 7 février 2013 et d'ordonner son expulsion des lieux ;</a:t>
            </a:r>
            <a:br>
              <a:rPr lang="fr-FR" dirty="0"/>
            </a:br>
            <a:br>
              <a:rPr lang="fr-FR" dirty="0"/>
            </a:br>
            <a:r>
              <a:rPr lang="fr-FR" dirty="0"/>
              <a:t>Mais attendu que la levée de l'option d'une promesse unilatérale de vente ne constitue pas un acte soumis à publicité par application de l'article 28, 1°, du décret du 4 janvier 1955 ; que le moyen n'est pas fondé »</a:t>
            </a:r>
          </a:p>
          <a:p>
            <a:r>
              <a:rPr lang="fr-FR" dirty="0"/>
              <a:t>La levée de l’option et la </a:t>
            </a:r>
            <a:r>
              <a:rPr lang="fr-FR" dirty="0" err="1"/>
              <a:t>pUV</a:t>
            </a:r>
            <a:r>
              <a:rPr lang="fr-FR" dirty="0"/>
              <a:t>: </a:t>
            </a:r>
            <a:r>
              <a:rPr lang="fr-FR" dirty="0" err="1"/>
              <a:t>Cass</a:t>
            </a:r>
            <a:r>
              <a:rPr lang="fr-FR" dirty="0"/>
              <a:t>. 3</a:t>
            </a:r>
            <a:r>
              <a:rPr lang="fr-FR" baseline="30000" dirty="0"/>
              <a:t>ème</a:t>
            </a:r>
            <a:r>
              <a:rPr lang="fr-FR" dirty="0"/>
              <a:t> civ., 5 mars 2020, n° 19-13386:</a:t>
            </a:r>
          </a:p>
          <a:p>
            <a:pPr lvl="1" algn="just"/>
            <a:r>
              <a:rPr lang="fr-FR" dirty="0"/>
              <a:t>La levée de l’option n’emporte pas renonciation à une condition suspensive: </a:t>
            </a:r>
            <a:r>
              <a:rPr lang="fr-FR" i="1" dirty="0"/>
              <a:t>« le changement de destination était une condition déterminante de la vente et retenu que l’acte de levée de d’option, qui reportait la signature de l’acte authentique à une date ultérieure au motif que la demande d’autorisation de changement de destination à la charge des </a:t>
            </a:r>
            <a:r>
              <a:rPr lang="fr-FR" i="1" dirty="0" err="1"/>
              <a:t>promettants</a:t>
            </a:r>
            <a:r>
              <a:rPr lang="fr-FR" i="1" dirty="0"/>
              <a:t>, n’avait pas été présentée pour la totalité de la superficie du bien, ne pouvait pas être interprété en un renoncement du bénéficiaire à la condition suspensive relative au changement de destination ni, à plus forte raison, comme établissant que cette condition aurait été remplie (de sorte que) la vente ne s’étant pas réalisée par leur fait, les </a:t>
            </a:r>
            <a:r>
              <a:rPr lang="fr-FR" i="1" dirty="0" err="1"/>
              <a:t>promettants</a:t>
            </a:r>
            <a:r>
              <a:rPr lang="fr-FR" i="1" dirty="0"/>
              <a:t> devaient restituer l’indemnité d’immobilisation ».</a:t>
            </a:r>
          </a:p>
        </p:txBody>
      </p:sp>
    </p:spTree>
    <p:extLst>
      <p:ext uri="{BB962C8B-B14F-4D97-AF65-F5344CB8AC3E}">
        <p14:creationId xmlns:p14="http://schemas.microsoft.com/office/powerpoint/2010/main" val="3236585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7F013A-3030-1446-AD0F-3424E2551C58}"/>
              </a:ext>
            </a:extLst>
          </p:cNvPr>
          <p:cNvSpPr>
            <a:spLocks noGrp="1"/>
          </p:cNvSpPr>
          <p:nvPr>
            <p:ph type="title"/>
          </p:nvPr>
        </p:nvSpPr>
        <p:spPr/>
        <p:txBody>
          <a:bodyPr/>
          <a:lstStyle/>
          <a:p>
            <a:r>
              <a:rPr lang="fr-FR" dirty="0"/>
              <a:t>Clauses de préférence</a:t>
            </a:r>
          </a:p>
        </p:txBody>
      </p:sp>
      <p:sp>
        <p:nvSpPr>
          <p:cNvPr id="3" name="Espace réservé du contenu 2">
            <a:extLst>
              <a:ext uri="{FF2B5EF4-FFF2-40B4-BE49-F238E27FC236}">
                <a16:creationId xmlns:a16="http://schemas.microsoft.com/office/drawing/2014/main" id="{6DEDCC39-332A-214B-939A-B58BF0BD6F2B}"/>
              </a:ext>
            </a:extLst>
          </p:cNvPr>
          <p:cNvSpPr>
            <a:spLocks noGrp="1"/>
          </p:cNvSpPr>
          <p:nvPr>
            <p:ph idx="1"/>
          </p:nvPr>
        </p:nvSpPr>
        <p:spPr/>
        <p:txBody>
          <a:bodyPr>
            <a:normAutofit fontScale="85000" lnSpcReduction="20000"/>
          </a:bodyPr>
          <a:lstStyle/>
          <a:p>
            <a:pPr algn="just"/>
            <a:r>
              <a:rPr lang="fr-FR" dirty="0"/>
              <a:t>Principes:</a:t>
            </a:r>
          </a:p>
          <a:p>
            <a:pPr lvl="1" algn="just"/>
            <a:r>
              <a:rPr lang="fr-FR" dirty="0"/>
              <a:t>Article 1123 C. civ.:</a:t>
            </a:r>
          </a:p>
          <a:p>
            <a:pPr algn="just"/>
            <a:r>
              <a:rPr lang="fr-FR" dirty="0"/>
              <a:t>Le pacte de préférence est le contrat par lequel une partie s'engage à proposer prioritairement à son bénéficiaire de traiter avec lui pour le cas où elle déciderait de contracter. </a:t>
            </a:r>
          </a:p>
          <a:p>
            <a:pPr algn="just"/>
            <a:r>
              <a:rPr lang="fr-FR" dirty="0"/>
              <a:t>Lorsqu'un contrat est conclu avec un tiers en violation d'un pacte de préférence, le bénéficiaire peut obtenir la réparation du préjudice subi. Lorsque le tiers connaissait l'existence du pacte et l'intention du bénéficiaire de s'en prévaloir, ce dernier peut également agir en nullité ou demander au juge de le substituer au tiers dans le contrat conclu. </a:t>
            </a:r>
          </a:p>
          <a:p>
            <a:pPr algn="just"/>
            <a:r>
              <a:rPr lang="fr-FR" dirty="0"/>
              <a:t>Le tiers peut demander par écrit au bénéficiaire de confirmer dans un délai qu'il fixe et qui doit être raisonnable, l'existence d'un pacte de préférence et s'il entend s'en prévaloir. </a:t>
            </a:r>
          </a:p>
          <a:p>
            <a:pPr algn="just"/>
            <a:r>
              <a:rPr lang="fr-FR" dirty="0"/>
              <a:t>L'écrit mentionne qu'à défaut de réponse dans ce délai, le bénéficiaire du pacte ne pourra plus solliciter sa substitution au contrat conclu avec le tiers ou la nullité du contrat</a:t>
            </a:r>
          </a:p>
          <a:p>
            <a:pPr lvl="2"/>
            <a:endParaRPr lang="fr-FR" dirty="0"/>
          </a:p>
          <a:p>
            <a:endParaRPr lang="fr-FR" dirty="0"/>
          </a:p>
        </p:txBody>
      </p:sp>
    </p:spTree>
    <p:extLst>
      <p:ext uri="{BB962C8B-B14F-4D97-AF65-F5344CB8AC3E}">
        <p14:creationId xmlns:p14="http://schemas.microsoft.com/office/powerpoint/2010/main" val="2305267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8437B0-33E1-1D4B-B08D-2D0A9BF1B379}"/>
              </a:ext>
            </a:extLst>
          </p:cNvPr>
          <p:cNvSpPr>
            <a:spLocks noGrp="1"/>
          </p:cNvSpPr>
          <p:nvPr>
            <p:ph type="title"/>
          </p:nvPr>
        </p:nvSpPr>
        <p:spPr/>
        <p:txBody>
          <a:bodyPr/>
          <a:lstStyle/>
          <a:p>
            <a:r>
              <a:rPr lang="fr-FR" dirty="0"/>
              <a:t>Clauses de préférence:</a:t>
            </a:r>
          </a:p>
        </p:txBody>
      </p:sp>
      <p:sp>
        <p:nvSpPr>
          <p:cNvPr id="3" name="Espace réservé du contenu 2">
            <a:extLst>
              <a:ext uri="{FF2B5EF4-FFF2-40B4-BE49-F238E27FC236}">
                <a16:creationId xmlns:a16="http://schemas.microsoft.com/office/drawing/2014/main" id="{A3C7893D-A079-644F-916B-41485C4078C8}"/>
              </a:ext>
            </a:extLst>
          </p:cNvPr>
          <p:cNvSpPr>
            <a:spLocks noGrp="1"/>
          </p:cNvSpPr>
          <p:nvPr>
            <p:ph idx="1"/>
          </p:nvPr>
        </p:nvSpPr>
        <p:spPr/>
        <p:txBody>
          <a:bodyPr/>
          <a:lstStyle/>
          <a:p>
            <a:r>
              <a:rPr lang="fr-FR" dirty="0"/>
              <a:t>Les décisions:</a:t>
            </a:r>
          </a:p>
          <a:p>
            <a:pPr lvl="1" algn="just"/>
            <a:r>
              <a:rPr lang="fr-FR" i="1" dirty="0"/>
              <a:t>Clause sans prix ni durée: </a:t>
            </a:r>
            <a:r>
              <a:rPr lang="fr-FR" i="1" dirty="0" err="1"/>
              <a:t>Cass</a:t>
            </a:r>
            <a:r>
              <a:rPr lang="fr-FR" i="1" dirty="0"/>
              <a:t>. 3e civ., 15 janv. 2003 : Bull. civ. 2003, III, n° 9; </a:t>
            </a:r>
            <a:r>
              <a:rPr lang="fr-FR" i="1" dirty="0" err="1"/>
              <a:t>Cass</a:t>
            </a:r>
            <a:r>
              <a:rPr lang="fr-FR" i="1" dirty="0"/>
              <a:t>. com., 19 déc. 2006, n° 05-10.198 : </a:t>
            </a:r>
            <a:r>
              <a:rPr lang="fr-FR" i="1" dirty="0">
                <a:hlinkClick r:id="rId3">
                  <a:extLst>
                    <a:ext uri="{A12FA001-AC4F-418D-AE19-62706E023703}">
                      <ahyp:hlinkClr xmlns:ahyp="http://schemas.microsoft.com/office/drawing/2018/hyperlinkcolor" val="tx"/>
                    </a:ext>
                  </a:extLst>
                </a:hlinkClick>
              </a:rPr>
              <a:t>JurisData n° 2006-036780</a:t>
            </a:r>
            <a:endParaRPr lang="fr-FR" i="1" dirty="0">
              <a:hlinkClick r:id="rId4">
                <a:extLst>
                  <a:ext uri="{A12FA001-AC4F-418D-AE19-62706E023703}">
                    <ahyp:hlinkClr xmlns:ahyp="http://schemas.microsoft.com/office/drawing/2018/hyperlinkcolor" val="tx"/>
                  </a:ext>
                </a:extLst>
              </a:hlinkClick>
            </a:endParaRPr>
          </a:p>
          <a:p>
            <a:pPr lvl="1" algn="just"/>
            <a:r>
              <a:rPr lang="fr-FR" i="1" dirty="0">
                <a:hlinkClick r:id="rId4">
                  <a:extLst>
                    <a:ext uri="{A12FA001-AC4F-418D-AE19-62706E023703}">
                      <ahyp:hlinkClr xmlns:ahyp="http://schemas.microsoft.com/office/drawing/2018/hyperlinkcolor" val="tx"/>
                    </a:ext>
                  </a:extLst>
                </a:hlinkClick>
              </a:rPr>
              <a:t>Force obligatoire: Cass. ch. mixte, 26 mai 2006, n° 03-19.376</a:t>
            </a:r>
            <a:r>
              <a:rPr lang="fr-FR" i="1" dirty="0"/>
              <a:t> : </a:t>
            </a:r>
            <a:r>
              <a:rPr lang="fr-FR" i="1" dirty="0">
                <a:hlinkClick r:id="rId5">
                  <a:extLst>
                    <a:ext uri="{A12FA001-AC4F-418D-AE19-62706E023703}">
                      <ahyp:hlinkClr xmlns:ahyp="http://schemas.microsoft.com/office/drawing/2018/hyperlinkcolor" val="tx"/>
                    </a:ext>
                  </a:extLst>
                </a:hlinkClick>
              </a:rPr>
              <a:t>JurisData n° 2006-033690</a:t>
            </a:r>
            <a:r>
              <a:rPr lang="fr-FR" i="1" dirty="0"/>
              <a:t> : Bull. mixte, n° 4</a:t>
            </a:r>
          </a:p>
          <a:p>
            <a:pPr lvl="1" algn="just"/>
            <a:r>
              <a:rPr lang="fr-FR" i="1" dirty="0" err="1"/>
              <a:t>Cass</a:t>
            </a:r>
            <a:r>
              <a:rPr lang="fr-FR" i="1" dirty="0"/>
              <a:t>. 1re civ., 11 juil. 2006 : Bull. civ., I, n° 389.</a:t>
            </a:r>
          </a:p>
          <a:p>
            <a:pPr lvl="1" algn="just"/>
            <a:r>
              <a:rPr lang="fr-FR" i="1" dirty="0">
                <a:hlinkClick r:id="rId6">
                  <a:extLst>
                    <a:ext uri="{A12FA001-AC4F-418D-AE19-62706E023703}">
                      <ahyp:hlinkClr xmlns:ahyp="http://schemas.microsoft.com/office/drawing/2018/hyperlinkcolor" val="tx"/>
                    </a:ext>
                  </a:extLst>
                </a:hlinkClick>
              </a:rPr>
              <a:t>Cass. 3e civ., 4 janv. 1995, n° 92-21.449</a:t>
            </a:r>
            <a:r>
              <a:rPr lang="fr-FR" i="1" dirty="0"/>
              <a:t> : </a:t>
            </a:r>
            <a:r>
              <a:rPr lang="fr-FR" i="1" dirty="0">
                <a:hlinkClick r:id="rId7">
                  <a:extLst>
                    <a:ext uri="{A12FA001-AC4F-418D-AE19-62706E023703}">
                      <ahyp:hlinkClr xmlns:ahyp="http://schemas.microsoft.com/office/drawing/2018/hyperlinkcolor" val="tx"/>
                    </a:ext>
                  </a:extLst>
                </a:hlinkClick>
              </a:rPr>
              <a:t>JurisData n° 1995-000042</a:t>
            </a:r>
            <a:r>
              <a:rPr lang="fr-FR" i="1" dirty="0"/>
              <a:t>.</a:t>
            </a:r>
            <a:endParaRPr lang="fr-FR" dirty="0"/>
          </a:p>
        </p:txBody>
      </p:sp>
    </p:spTree>
    <p:extLst>
      <p:ext uri="{BB962C8B-B14F-4D97-AF65-F5344CB8AC3E}">
        <p14:creationId xmlns:p14="http://schemas.microsoft.com/office/powerpoint/2010/main" val="3476011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C6AB22-02B5-2E4E-A584-1EE71315D871}"/>
              </a:ext>
            </a:extLst>
          </p:cNvPr>
          <p:cNvSpPr>
            <a:spLocks noGrp="1"/>
          </p:cNvSpPr>
          <p:nvPr>
            <p:ph type="title"/>
          </p:nvPr>
        </p:nvSpPr>
        <p:spPr>
          <a:xfrm>
            <a:off x="646111" y="452718"/>
            <a:ext cx="9404723" cy="343348"/>
          </a:xfrm>
        </p:spPr>
        <p:txBody>
          <a:bodyPr/>
          <a:lstStyle/>
          <a:p>
            <a:pPr algn="ctr"/>
            <a:r>
              <a:rPr lang="fr-FR" sz="1600" dirty="0"/>
              <a:t>Clauses de préférence:</a:t>
            </a:r>
          </a:p>
        </p:txBody>
      </p:sp>
      <p:sp>
        <p:nvSpPr>
          <p:cNvPr id="3" name="Espace réservé du contenu 2">
            <a:extLst>
              <a:ext uri="{FF2B5EF4-FFF2-40B4-BE49-F238E27FC236}">
                <a16:creationId xmlns:a16="http://schemas.microsoft.com/office/drawing/2014/main" id="{EEC833B5-A704-CA4C-BD7D-A6E277DB6D07}"/>
              </a:ext>
            </a:extLst>
          </p:cNvPr>
          <p:cNvSpPr>
            <a:spLocks noGrp="1"/>
          </p:cNvSpPr>
          <p:nvPr>
            <p:ph idx="1"/>
          </p:nvPr>
        </p:nvSpPr>
        <p:spPr>
          <a:xfrm>
            <a:off x="1103312" y="796066"/>
            <a:ext cx="8946541" cy="5927463"/>
          </a:xfrm>
        </p:spPr>
        <p:txBody>
          <a:bodyPr>
            <a:normAutofit fontScale="47500" lnSpcReduction="20000"/>
          </a:bodyPr>
          <a:lstStyle/>
          <a:p>
            <a:pPr algn="just"/>
            <a:r>
              <a:rPr lang="fr-FR" dirty="0"/>
              <a:t>Les clauses:</a:t>
            </a:r>
          </a:p>
          <a:p>
            <a:pPr marL="0" indent="0" algn="just" fontAlgn="base">
              <a:buNone/>
            </a:pPr>
            <a:r>
              <a:rPr lang="fr-FR" b="1" dirty="0"/>
              <a:t>Interpellation du bénéficiaire potentiel dans une vente</a:t>
            </a:r>
          </a:p>
          <a:p>
            <a:pPr marL="0" indent="0" algn="just" fontAlgn="base">
              <a:buNone/>
            </a:pPr>
            <a:r>
              <a:rPr lang="fr-FR" i="1" dirty="0"/>
              <a:t>Observation :</a:t>
            </a:r>
            <a:endParaRPr lang="fr-FR" dirty="0"/>
          </a:p>
          <a:p>
            <a:pPr marL="0" indent="0" algn="just" fontAlgn="base">
              <a:buNone/>
            </a:pPr>
            <a:r>
              <a:rPr lang="fr-FR" i="1" dirty="0"/>
              <a:t>Il est conseillé que cet écrit soit rédigé par le notaire à la demande du tiers.</a:t>
            </a:r>
            <a:endParaRPr lang="fr-FR" dirty="0"/>
          </a:p>
          <a:p>
            <a:pPr algn="just" fontAlgn="base"/>
            <a:r>
              <a:rPr lang="fr-FR" dirty="0"/>
              <a:t>« 1. Aux termes de l'</a:t>
            </a:r>
            <a:r>
              <a:rPr lang="fr-FR" dirty="0">
                <a:hlinkClick r:id="rId3">
                  <a:extLst>
                    <a:ext uri="{A12FA001-AC4F-418D-AE19-62706E023703}">
                      <ahyp:hlinkClr xmlns:ahyp="http://schemas.microsoft.com/office/drawing/2018/hyperlinkcolor" val="tx"/>
                    </a:ext>
                  </a:extLst>
                </a:hlinkClick>
              </a:rPr>
              <a:t>article 1123 alinéas 3 et 4 du Code civil</a:t>
            </a:r>
            <a:r>
              <a:rPr lang="fr-FR" dirty="0"/>
              <a:t>, M. X interpelle M. Y afin de savoir si ce dernier est effectivement bénéficiaire d'un pacte de préférence et s'il a l'intention de s'en prévaloir. À défaut de réception d'une réponse de M. Y dans le délai raisonnable dont l'échéance est fixée au ..., ce dernier ne pourra plus se prévaloir du pacte de préférence, ne pourra plus demander la nullité du contrat conclu avec M. X ni faire valoir son droit à substitution au contrat conclu avec M. X.</a:t>
            </a:r>
          </a:p>
          <a:p>
            <a:pPr algn="just" fontAlgn="base"/>
            <a:r>
              <a:rPr lang="fr-FR" dirty="0"/>
              <a:t>2. Le cas échéant, si M. Y est protégé par une clause de confidentialité, il n'en est pas moins tenu d'informer M. X de l'existence du </a:t>
            </a:r>
            <a:r>
              <a:rPr lang="fr-FR" dirty="0" err="1"/>
              <a:t>pactede</a:t>
            </a:r>
            <a:r>
              <a:rPr lang="fr-FR" dirty="0"/>
              <a:t> préférence et de son intention de s'en prévaloir sans en divulguer le contenu.</a:t>
            </a:r>
          </a:p>
          <a:p>
            <a:pPr algn="just" fontAlgn="base"/>
            <a:r>
              <a:rPr lang="fr-FR" dirty="0"/>
              <a:t>3. La réponse de M. Y doit se faire par lettre recommandée avec avis de réception, au domicile de l'étude du notaire de l'acquéreur, la date de première présentation par les services postaux faisant foi de cette réception ».</a:t>
            </a:r>
          </a:p>
          <a:p>
            <a:pPr marL="0" indent="0" algn="just" fontAlgn="base">
              <a:buNone/>
            </a:pPr>
            <a:r>
              <a:rPr lang="fr-FR" b="1" dirty="0"/>
              <a:t>Clause d'information figurant dans une promesse unilatérale ou synallagmatique de vente</a:t>
            </a:r>
            <a:endParaRPr lang="fr-FR" dirty="0"/>
          </a:p>
          <a:p>
            <a:pPr marL="0" indent="0" algn="just" fontAlgn="base">
              <a:buNone/>
            </a:pPr>
            <a:r>
              <a:rPr lang="fr-FR" i="1" dirty="0"/>
              <a:t>Observation :</a:t>
            </a:r>
            <a:endParaRPr lang="fr-FR" dirty="0"/>
          </a:p>
          <a:p>
            <a:pPr marL="0" indent="0" algn="just" fontAlgn="base">
              <a:buNone/>
            </a:pPr>
            <a:r>
              <a:rPr lang="fr-FR" i="1" dirty="0"/>
              <a:t>Sans obligation mais de bonne pratique, le notaire pourrait rappeler à l'acquéreur d'un bien l'intérêt qu'il a à interpeller un éventuel bénéficiaire.</a:t>
            </a:r>
            <a:endParaRPr lang="fr-FR" dirty="0"/>
          </a:p>
          <a:p>
            <a:pPr algn="just" fontAlgn="base"/>
            <a:r>
              <a:rPr lang="fr-FR" dirty="0"/>
              <a:t>« </a:t>
            </a:r>
            <a:r>
              <a:rPr lang="fr-FR" i="1" dirty="0"/>
              <a:t>Reproduire l'article 1123, alinéa 3 et 4</a:t>
            </a:r>
            <a:r>
              <a:rPr lang="fr-FR" dirty="0"/>
              <a:t> »</a:t>
            </a:r>
          </a:p>
          <a:p>
            <a:pPr marL="0" indent="0" algn="just" fontAlgn="base">
              <a:buNone/>
            </a:pPr>
            <a:r>
              <a:rPr lang="fr-FR" dirty="0"/>
              <a:t>Puis :</a:t>
            </a:r>
          </a:p>
          <a:p>
            <a:pPr algn="just" fontAlgn="base"/>
            <a:r>
              <a:rPr lang="fr-FR" dirty="0"/>
              <a:t>« Il est rappelé à l'acquéreur, qu'en vertu des dispositions de l'article 1123 alinéas 3 et 4 du nouveau Code civil ci-dessus reproduit, qu'il lui est conseillé, lorsqu'il soupçonne l'existence d'un droit de préférence, d'interpeller le bénéficiaire potentiel dans les conditions prévues par la loi. Il est conseillé à l'acquéreur de mettre en œuvre cette interpellation au moyen d'une lettre recommandée avec avis de réception et de laisser au bénéficiaire un délai raisonnable d'un mois. À défaut de réponse dans le délai ou de réponse négative, un éventuel bénéficiaire ne peut plus demander la nullité ou la substitution dans les droits du tiers ».</a:t>
            </a:r>
          </a:p>
          <a:p>
            <a:pPr marL="0" indent="0" algn="just" fontAlgn="base">
              <a:buNone/>
            </a:pPr>
            <a:r>
              <a:rPr lang="fr-FR" b="1" dirty="0"/>
              <a:t>Clause de confidentialité rappelant son efficacité limitée</a:t>
            </a:r>
            <a:endParaRPr lang="fr-FR" dirty="0"/>
          </a:p>
          <a:p>
            <a:pPr algn="just" fontAlgn="base"/>
            <a:r>
              <a:rPr lang="fr-FR" dirty="0"/>
              <a:t>« Le droit de préférence accordé à X est assorti d'une clause de confidentialité. Il est rappelé aux parties que cette clause de confidentialité ne permet pas au bénéficiaire de garder le silence en cas d'interpellation du tiers acquéreur dans les conditions de l'</a:t>
            </a:r>
            <a:r>
              <a:rPr lang="fr-FR" dirty="0">
                <a:hlinkClick r:id="rId4">
                  <a:extLst>
                    <a:ext uri="{A12FA001-AC4F-418D-AE19-62706E023703}">
                      <ahyp:hlinkClr xmlns:ahyp="http://schemas.microsoft.com/office/drawing/2018/hyperlinkcolor" val="tx"/>
                    </a:ext>
                  </a:extLst>
                </a:hlinkClick>
              </a:rPr>
              <a:t>article 1123 nouveau du Code civil</a:t>
            </a:r>
            <a:r>
              <a:rPr lang="fr-FR" dirty="0"/>
              <a:t>. Le bénéficiaire doit dans ce cas de figure communiquer au tiers l'existence du pacte et son intention de s'en prévaloir sans avoir à divulguer le contenu du droit de préférence. Il peut exiger dans sa réponse que le tiers ne divulgue pas à autrui l'existence du droit révélé ».</a:t>
            </a:r>
          </a:p>
          <a:p>
            <a:endParaRPr lang="fr-FR" dirty="0"/>
          </a:p>
        </p:txBody>
      </p:sp>
    </p:spTree>
    <p:extLst>
      <p:ext uri="{BB962C8B-B14F-4D97-AF65-F5344CB8AC3E}">
        <p14:creationId xmlns:p14="http://schemas.microsoft.com/office/powerpoint/2010/main" val="3117798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E2D4E3-D877-3D4D-A6A4-AB328209C172}"/>
              </a:ext>
            </a:extLst>
          </p:cNvPr>
          <p:cNvSpPr>
            <a:spLocks noGrp="1"/>
          </p:cNvSpPr>
          <p:nvPr>
            <p:ph type="title"/>
          </p:nvPr>
        </p:nvSpPr>
        <p:spPr/>
        <p:txBody>
          <a:bodyPr/>
          <a:lstStyle/>
          <a:p>
            <a:r>
              <a:rPr lang="fr-FR" dirty="0"/>
              <a:t>Clauses de préférence</a:t>
            </a:r>
          </a:p>
        </p:txBody>
      </p:sp>
      <p:sp>
        <p:nvSpPr>
          <p:cNvPr id="3" name="Espace réservé du contenu 2">
            <a:extLst>
              <a:ext uri="{FF2B5EF4-FFF2-40B4-BE49-F238E27FC236}">
                <a16:creationId xmlns:a16="http://schemas.microsoft.com/office/drawing/2014/main" id="{48A83278-53EE-374F-B58C-DDA21982D62D}"/>
              </a:ext>
            </a:extLst>
          </p:cNvPr>
          <p:cNvSpPr>
            <a:spLocks noGrp="1"/>
          </p:cNvSpPr>
          <p:nvPr>
            <p:ph idx="1"/>
          </p:nvPr>
        </p:nvSpPr>
        <p:spPr/>
        <p:txBody>
          <a:bodyPr>
            <a:normAutofit fontScale="55000" lnSpcReduction="20000"/>
          </a:bodyPr>
          <a:lstStyle/>
          <a:p>
            <a:pPr algn="just" fontAlgn="base"/>
            <a:r>
              <a:rPr lang="fr-FR" dirty="0"/>
              <a:t>Clauses: v. Contrats Concurrence Consommation n° 3, Avril 2017, </a:t>
            </a:r>
            <a:r>
              <a:rPr lang="fr-FR" dirty="0" err="1"/>
              <a:t>form</a:t>
            </a:r>
            <a:r>
              <a:rPr lang="fr-FR" dirty="0"/>
              <a:t>. 3 </a:t>
            </a:r>
          </a:p>
          <a:p>
            <a:pPr marL="0" indent="0" algn="just" fontAlgn="base">
              <a:buNone/>
            </a:pPr>
            <a:r>
              <a:rPr lang="fr-FR" b="1" dirty="0"/>
              <a:t>L'interpellation du bénéficiaire d'un pacte de préférence par le tiers contractant, Formule par </a:t>
            </a:r>
            <a:r>
              <a:rPr lang="fr-FR" b="1" dirty="0" err="1"/>
              <a:t>Geoffray</a:t>
            </a:r>
            <a:r>
              <a:rPr lang="fr-FR" b="1" dirty="0"/>
              <a:t> BRUNAUX</a:t>
            </a:r>
          </a:p>
          <a:p>
            <a:pPr marL="0" indent="0" algn="just">
              <a:buNone/>
            </a:pPr>
            <a:endParaRPr lang="fr-FR" dirty="0"/>
          </a:p>
          <a:p>
            <a:pPr marL="0" indent="0" algn="just" fontAlgn="base">
              <a:buNone/>
            </a:pPr>
            <a:r>
              <a:rPr lang="fr-FR" b="1" dirty="0"/>
              <a:t>Exemple d'interpellation</a:t>
            </a:r>
          </a:p>
          <a:p>
            <a:pPr algn="just" fontAlgn="base"/>
            <a:r>
              <a:rPr lang="fr-FR" dirty="0"/>
              <a:t>Par application des </a:t>
            </a:r>
            <a:r>
              <a:rPr lang="fr-FR" dirty="0">
                <a:hlinkClick r:id="rId3">
                  <a:extLst>
                    <a:ext uri="{A12FA001-AC4F-418D-AE19-62706E023703}">
                      <ahyp:hlinkClr xmlns:ahyp="http://schemas.microsoft.com/office/drawing/2018/hyperlinkcolor" val="tx"/>
                    </a:ext>
                  </a:extLst>
                </a:hlinkClick>
              </a:rPr>
              <a:t>alinéas 3 et 4 de l'article 1123 du Code civil</a:t>
            </a:r>
            <a:r>
              <a:rPr lang="fr-FR" dirty="0"/>
              <a:t>, M. ......(Tiers) interpelle M. ......(Bénéficiaire) afin de savoir si ce dernier est effectivement bénéficiaire d'un pacte de préférence conclu avec M. ......(Promettant) et portant sur ......(désignation du bien objet </a:t>
            </a:r>
            <a:r>
              <a:rPr lang="fr-FR" dirty="0" err="1"/>
              <a:t>dupacte</a:t>
            </a:r>
            <a:r>
              <a:rPr lang="fr-FR" dirty="0"/>
              <a:t> de préférence), et s'il a l'intention de s'en prévaloir.</a:t>
            </a:r>
          </a:p>
          <a:p>
            <a:pPr algn="just" fontAlgn="base"/>
            <a:r>
              <a:rPr lang="fr-FR" dirty="0"/>
              <a:t>À défaut de réception d'une réponse de M. ......(Bénéficiaire) avant le ......(fixer une date, variable selon la nature de l'objet du contrat pourvu que le délai soit raisonnable), ce dernier ne pourra plus demander la nullité du contrat conclu avec M. ......(Tiers) ni faire valoir son droit à substitution au contrat conclu avec M. ......(Tiers).</a:t>
            </a:r>
          </a:p>
          <a:p>
            <a:pPr algn="just" fontAlgn="base"/>
            <a:r>
              <a:rPr lang="fr-FR" dirty="0"/>
              <a:t>La réponse de M. ......(Bénéficiaire) doit être adressée par (choisir une méthode, par exemple) :</a:t>
            </a:r>
          </a:p>
          <a:p>
            <a:pPr algn="just" fontAlgn="base"/>
            <a:r>
              <a:rPr lang="fr-FR" b="1" dirty="0"/>
              <a:t>CHOISIR </a:t>
            </a:r>
          </a:p>
          <a:p>
            <a:pPr algn="just" fontAlgn="base"/>
            <a:r>
              <a:rPr lang="fr-FR" b="1" dirty="0"/>
              <a:t>1. - </a:t>
            </a:r>
          </a:p>
          <a:p>
            <a:pPr algn="just" fontAlgn="base"/>
            <a:r>
              <a:rPr lang="fr-FR" dirty="0"/>
              <a:t>lettre recommandée avec avis de réception, au domicile de ......… (désigner le destinataire), la date de première présentation par les services postaux faisant foi de cette réception.</a:t>
            </a:r>
          </a:p>
          <a:p>
            <a:pPr algn="just" fontAlgn="base"/>
            <a:r>
              <a:rPr lang="fr-FR" b="1" dirty="0"/>
              <a:t>2. - </a:t>
            </a:r>
          </a:p>
          <a:p>
            <a:pPr algn="just" fontAlgn="base"/>
            <a:r>
              <a:rPr lang="fr-FR" dirty="0"/>
              <a:t>courrier électronique avec avis de réception, à l'adresse suivante : ......(adresse mail), les date et heure figurant dans l'avis de réception faisant foi de réception</a:t>
            </a:r>
          </a:p>
          <a:p>
            <a:pPr lvl="1"/>
            <a:endParaRPr lang="fr-FR" dirty="0"/>
          </a:p>
        </p:txBody>
      </p:sp>
    </p:spTree>
    <p:extLst>
      <p:ext uri="{BB962C8B-B14F-4D97-AF65-F5344CB8AC3E}">
        <p14:creationId xmlns:p14="http://schemas.microsoft.com/office/powerpoint/2010/main" val="3967527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FE58D4-9842-7B4E-BC97-5375F63A2A50}"/>
              </a:ext>
            </a:extLst>
          </p:cNvPr>
          <p:cNvSpPr>
            <a:spLocks noGrp="1"/>
          </p:cNvSpPr>
          <p:nvPr>
            <p:ph type="title"/>
          </p:nvPr>
        </p:nvSpPr>
        <p:spPr/>
        <p:txBody>
          <a:bodyPr/>
          <a:lstStyle/>
          <a:p>
            <a:r>
              <a:rPr lang="fr-FR" dirty="0"/>
              <a:t>Clause d’exécution forcée</a:t>
            </a:r>
          </a:p>
        </p:txBody>
      </p:sp>
      <p:sp>
        <p:nvSpPr>
          <p:cNvPr id="3" name="Espace réservé du contenu 2">
            <a:extLst>
              <a:ext uri="{FF2B5EF4-FFF2-40B4-BE49-F238E27FC236}">
                <a16:creationId xmlns:a16="http://schemas.microsoft.com/office/drawing/2014/main" id="{2D73B7E9-A5F0-EC44-933A-955C2AEC6045}"/>
              </a:ext>
            </a:extLst>
          </p:cNvPr>
          <p:cNvSpPr>
            <a:spLocks noGrp="1"/>
          </p:cNvSpPr>
          <p:nvPr>
            <p:ph idx="1"/>
          </p:nvPr>
        </p:nvSpPr>
        <p:spPr/>
        <p:txBody>
          <a:bodyPr>
            <a:normAutofit fontScale="47500" lnSpcReduction="20000"/>
          </a:bodyPr>
          <a:lstStyle/>
          <a:p>
            <a:pPr marL="0" indent="0" algn="just">
              <a:buNone/>
            </a:pPr>
            <a:r>
              <a:rPr lang="fr-FR" b="1" dirty="0"/>
              <a:t>Principes:</a:t>
            </a:r>
          </a:p>
          <a:p>
            <a:pPr marL="0" indent="0" algn="just">
              <a:buNone/>
            </a:pPr>
            <a:r>
              <a:rPr lang="fr-FR" b="1" dirty="0"/>
              <a:t>Art. 1124 C. civ.:</a:t>
            </a:r>
          </a:p>
          <a:p>
            <a:pPr algn="just"/>
            <a:r>
              <a:rPr lang="fr-FR" dirty="0"/>
              <a:t>La promesse unilatérale est le contrat par lequel une partie, le promettant, accorde à l'autre, le bénéficiaire, le droit d'opter pour la conclusion d'un contrat dont les éléments essentiels sont déterminés, et pour la formation duquel ne manque que le consentement du bénéficiaire. </a:t>
            </a:r>
          </a:p>
          <a:p>
            <a:pPr algn="just"/>
            <a:r>
              <a:rPr lang="fr-FR" dirty="0"/>
              <a:t>La révocation de la promesse pendant le temps laissé au bénéficiaire pour opter n'empêche pas la formation du contrat promis. </a:t>
            </a:r>
          </a:p>
          <a:p>
            <a:pPr algn="just"/>
            <a:r>
              <a:rPr lang="fr-FR" dirty="0"/>
              <a:t>Le contrat conclu en violation de la promesse unilatérale avec un tiers qui en connaissait l'existence est nul.</a:t>
            </a:r>
          </a:p>
          <a:p>
            <a:pPr marL="0" indent="0" algn="just" fontAlgn="base">
              <a:buNone/>
            </a:pPr>
            <a:r>
              <a:rPr lang="fr-FR" b="1" dirty="0"/>
              <a:t>Art. 1216 -</a:t>
            </a:r>
            <a:r>
              <a:rPr lang="fr-FR" dirty="0"/>
              <a:t>Un contractant, le cédant, peut céder sa qualité de partie au contrat à un tiers, le cessionnaire, avec l'accord de son cocontractant, le cédé.</a:t>
            </a:r>
          </a:p>
          <a:p>
            <a:pPr algn="just" fontAlgn="base"/>
            <a:r>
              <a:rPr lang="fr-FR" dirty="0"/>
              <a:t>Cet accord peut être donné par avance, notamment dans le contrat conclu entre les futurs cédant et cédé, auquel cas la cession produit effet à l'égard du cédé lorsque le contrat conclu entre le cédant et le cessionnaire lui est notifié ou lorsqu'il en prend acte.</a:t>
            </a:r>
          </a:p>
          <a:p>
            <a:pPr algn="just" fontAlgn="base"/>
            <a:r>
              <a:rPr lang="fr-FR" dirty="0"/>
              <a:t>La cession doit être constatée par écrit, à peine de nullité.</a:t>
            </a:r>
          </a:p>
          <a:p>
            <a:pPr marL="0" indent="0" algn="just" fontAlgn="base">
              <a:buNone/>
            </a:pPr>
            <a:r>
              <a:rPr lang="fr-FR" b="1" dirty="0"/>
              <a:t>Art. 1216-1 -</a:t>
            </a:r>
            <a:r>
              <a:rPr lang="fr-FR" dirty="0"/>
              <a:t>Si le cédé y a expressément consenti, la cession de contrat libère le cédant pour l'avenir.</a:t>
            </a:r>
          </a:p>
          <a:p>
            <a:pPr algn="just" fontAlgn="base"/>
            <a:r>
              <a:rPr lang="fr-FR" dirty="0"/>
              <a:t>À défaut, et sauf clause contraire, le cédant est tenu solidairement à l'exécution du contrat.</a:t>
            </a:r>
          </a:p>
          <a:p>
            <a:pPr marL="0" indent="0" algn="just" fontAlgn="base">
              <a:buNone/>
            </a:pPr>
            <a:r>
              <a:rPr lang="fr-FR" b="1" dirty="0"/>
              <a:t>Art. 1216-2 -</a:t>
            </a:r>
            <a:r>
              <a:rPr lang="fr-FR" dirty="0"/>
              <a:t>Le cessionnaire peut opposer au cédé les exceptions inhérentes à la dette, telles que la nullité, l'exception d'inexécution, la résolution ou la compensation de dettes connexes. Il ne peut lui opposer les exceptions personnelles au cédant.</a:t>
            </a:r>
          </a:p>
          <a:p>
            <a:pPr algn="just" fontAlgn="base"/>
            <a:r>
              <a:rPr lang="fr-FR" dirty="0"/>
              <a:t>Le cédé peut opposer au cessionnaire toutes les exceptions qu'il aurait pu opposer au cédant.</a:t>
            </a:r>
          </a:p>
          <a:p>
            <a:pPr marL="0" indent="0" algn="just" fontAlgn="base">
              <a:buNone/>
            </a:pPr>
            <a:r>
              <a:rPr lang="fr-FR" b="1" dirty="0"/>
              <a:t>Art. 1216-3 -</a:t>
            </a:r>
            <a:r>
              <a:rPr lang="fr-FR" dirty="0"/>
              <a:t>Si le cédant n'est pas libéré par le cédé, les sûretés qui ont pu être consenties subsistent. Dans le cas contraire, les sûretés consenties par des tiers ne subsistent qu'avec leur accord. Si le cédant est libéré, ses codébiteurs solidaires restent tenus déduction faite de sa part dans la dette.</a:t>
            </a:r>
          </a:p>
        </p:txBody>
      </p:sp>
    </p:spTree>
    <p:extLst>
      <p:ext uri="{BB962C8B-B14F-4D97-AF65-F5344CB8AC3E}">
        <p14:creationId xmlns:p14="http://schemas.microsoft.com/office/powerpoint/2010/main" val="506887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85CC8-7B68-994F-B068-A58D66A8DF6A}"/>
              </a:ext>
            </a:extLst>
          </p:cNvPr>
          <p:cNvSpPr>
            <a:spLocks noGrp="1"/>
          </p:cNvSpPr>
          <p:nvPr>
            <p:ph type="title"/>
          </p:nvPr>
        </p:nvSpPr>
        <p:spPr/>
        <p:txBody>
          <a:bodyPr/>
          <a:lstStyle/>
          <a:p>
            <a:r>
              <a:rPr lang="fr-FR" dirty="0"/>
              <a:t>Clause d’exécution forcée</a:t>
            </a:r>
          </a:p>
        </p:txBody>
      </p:sp>
      <p:sp>
        <p:nvSpPr>
          <p:cNvPr id="3" name="Espace réservé du contenu 2">
            <a:extLst>
              <a:ext uri="{FF2B5EF4-FFF2-40B4-BE49-F238E27FC236}">
                <a16:creationId xmlns:a16="http://schemas.microsoft.com/office/drawing/2014/main" id="{3A0BAC22-D27E-DF45-98EA-38D56502606D}"/>
              </a:ext>
            </a:extLst>
          </p:cNvPr>
          <p:cNvSpPr>
            <a:spLocks noGrp="1"/>
          </p:cNvSpPr>
          <p:nvPr>
            <p:ph idx="1"/>
          </p:nvPr>
        </p:nvSpPr>
        <p:spPr/>
        <p:txBody>
          <a:bodyPr/>
          <a:lstStyle/>
          <a:p>
            <a:pPr algn="just"/>
            <a:r>
              <a:rPr lang="fr-FR" dirty="0"/>
              <a:t>Décisions:</a:t>
            </a:r>
          </a:p>
          <a:p>
            <a:pPr lvl="1" algn="just"/>
            <a:r>
              <a:rPr lang="fr-FR" i="1" dirty="0">
                <a:hlinkClick r:id="rId3">
                  <a:extLst>
                    <a:ext uri="{A12FA001-AC4F-418D-AE19-62706E023703}">
                      <ahyp:hlinkClr xmlns:ahyp="http://schemas.microsoft.com/office/drawing/2018/hyperlinkcolor" val="tx"/>
                    </a:ext>
                  </a:extLst>
                </a:hlinkClick>
              </a:rPr>
              <a:t>Cass. 3e civ., 21 juin 2018, n° 17-18.738</a:t>
            </a:r>
            <a:r>
              <a:rPr lang="fr-FR" i="1" dirty="0"/>
              <a:t>, inédit</a:t>
            </a:r>
            <a:r>
              <a:rPr lang="fr-FR" dirty="0"/>
              <a:t> : la cour d'appel« qui a retenu, par une interprétation souveraine de la volonté des parties, exclusive de dénaturation, que la formalité prévue pour l'exercice de la substitution, qui n'était pas sanctionnée dans l'acte, avait un but exclusivement probatoire [...] en a déduit à bon droit [...] que la promesse n'était pas caduque et que la demande en paiement de la clause pénale devait être accueillie ».  </a:t>
            </a:r>
          </a:p>
          <a:p>
            <a:pPr lvl="1" algn="just"/>
            <a:r>
              <a:rPr lang="fr-FR" b="1" i="1" dirty="0">
                <a:hlinkClick r:id="rId4">
                  <a:extLst>
                    <a:ext uri="{A12FA001-AC4F-418D-AE19-62706E023703}">
                      <ahyp:hlinkClr xmlns:ahyp="http://schemas.microsoft.com/office/drawing/2018/hyperlinkcolor" val="tx"/>
                    </a:ext>
                  </a:extLst>
                </a:hlinkClick>
              </a:rPr>
              <a:t>Cass. 3e civ., 6 déc. 2018, n° 17-21.170 et 17-21.171, D</a:t>
            </a:r>
            <a:r>
              <a:rPr lang="fr-FR" b="1" i="1" dirty="0"/>
              <a:t> </a:t>
            </a:r>
            <a:r>
              <a:rPr lang="fr-FR" i="1" dirty="0"/>
              <a:t>: </a:t>
            </a:r>
            <a:r>
              <a:rPr lang="fr-FR" i="1" dirty="0">
                <a:hlinkClick r:id="rId5">
                  <a:extLst>
                    <a:ext uri="{A12FA001-AC4F-418D-AE19-62706E023703}">
                      <ahyp:hlinkClr xmlns:ahyp="http://schemas.microsoft.com/office/drawing/2018/hyperlinkcolor" val="tx"/>
                    </a:ext>
                  </a:extLst>
                </a:hlinkClick>
              </a:rPr>
              <a:t>JurisData n° 2018-022522</a:t>
            </a:r>
            <a:r>
              <a:rPr lang="fr-FR" i="1" dirty="0"/>
              <a:t> ; D. 2019, p. 298, avis Ph. Brun, p. 301, note M. </a:t>
            </a:r>
            <a:r>
              <a:rPr lang="fr-FR" i="1" dirty="0" err="1"/>
              <a:t>Mekki</a:t>
            </a:r>
            <a:r>
              <a:rPr lang="fr-FR" dirty="0"/>
              <a:t> </a:t>
            </a:r>
          </a:p>
        </p:txBody>
      </p:sp>
    </p:spTree>
    <p:extLst>
      <p:ext uri="{BB962C8B-B14F-4D97-AF65-F5344CB8AC3E}">
        <p14:creationId xmlns:p14="http://schemas.microsoft.com/office/powerpoint/2010/main" val="3900867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0B5749-09E0-3140-A219-AA285DD30CEE}"/>
              </a:ext>
            </a:extLst>
          </p:cNvPr>
          <p:cNvSpPr>
            <a:spLocks noGrp="1"/>
          </p:cNvSpPr>
          <p:nvPr>
            <p:ph type="title"/>
          </p:nvPr>
        </p:nvSpPr>
        <p:spPr>
          <a:xfrm>
            <a:off x="646111" y="452718"/>
            <a:ext cx="9404723" cy="354106"/>
          </a:xfrm>
        </p:spPr>
        <p:txBody>
          <a:bodyPr>
            <a:normAutofit fontScale="90000"/>
          </a:bodyPr>
          <a:lstStyle/>
          <a:p>
            <a:pPr algn="ctr"/>
            <a:r>
              <a:rPr lang="fr-FR" sz="1600" dirty="0"/>
              <a:t>Clause d’exécution forcée:</a:t>
            </a:r>
            <a:br>
              <a:rPr lang="fr-FR" dirty="0"/>
            </a:br>
            <a:endParaRPr lang="fr-FR" dirty="0"/>
          </a:p>
        </p:txBody>
      </p:sp>
      <p:sp>
        <p:nvSpPr>
          <p:cNvPr id="3" name="Espace réservé du contenu 2">
            <a:extLst>
              <a:ext uri="{FF2B5EF4-FFF2-40B4-BE49-F238E27FC236}">
                <a16:creationId xmlns:a16="http://schemas.microsoft.com/office/drawing/2014/main" id="{4B9B268E-CBB8-1147-AD8A-9B84AB697430}"/>
              </a:ext>
            </a:extLst>
          </p:cNvPr>
          <p:cNvSpPr>
            <a:spLocks noGrp="1"/>
          </p:cNvSpPr>
          <p:nvPr>
            <p:ph idx="1"/>
          </p:nvPr>
        </p:nvSpPr>
        <p:spPr>
          <a:xfrm>
            <a:off x="1103312" y="806824"/>
            <a:ext cx="8946541" cy="5895190"/>
          </a:xfrm>
        </p:spPr>
        <p:txBody>
          <a:bodyPr>
            <a:normAutofit fontScale="47500" lnSpcReduction="20000"/>
          </a:bodyPr>
          <a:lstStyle/>
          <a:p>
            <a:pPr algn="just"/>
            <a:r>
              <a:rPr lang="fr-FR" dirty="0"/>
              <a:t>Les clauses:</a:t>
            </a:r>
          </a:p>
          <a:p>
            <a:pPr algn="just" fontAlgn="base"/>
            <a:r>
              <a:rPr lang="fr-FR" b="1" dirty="0"/>
              <a:t>Clause d'éviction de l'article 1124, alinéa 2</a:t>
            </a:r>
            <a:endParaRPr lang="fr-FR" dirty="0"/>
          </a:p>
          <a:p>
            <a:pPr algn="just" fontAlgn="base"/>
            <a:r>
              <a:rPr lang="fr-FR" i="1" dirty="0"/>
              <a:t>« Les parties ayant conclu une promesse unilatérale de contrat ont décidé d'un commun accord d'écarter les dispositions supplétives de l'</a:t>
            </a:r>
            <a:r>
              <a:rPr lang="fr-FR" i="1" dirty="0">
                <a:hlinkClick r:id="rId3">
                  <a:extLst>
                    <a:ext uri="{A12FA001-AC4F-418D-AE19-62706E023703}">
                      <ahyp:hlinkClr xmlns:ahyp="http://schemas.microsoft.com/office/drawing/2018/hyperlinkcolor" val="tx"/>
                    </a:ext>
                  </a:extLst>
                </a:hlinkClick>
              </a:rPr>
              <a:t>article 1124 alinéa 2 du Code civil</a:t>
            </a:r>
            <a:r>
              <a:rPr lang="fr-FR" i="1" dirty="0"/>
              <a:t>. Le bénéficiaire accepte, en connaissance de cause, de renoncer à l'exécution forcée en nature. En cas d'inexécution par le promettant de l'une quelconque de ses obligations, notamment en cas de révocation, le bénéficiaire ne peut obtenir de celui-ci que de simples dommages et intérêts ».</a:t>
            </a:r>
            <a:endParaRPr lang="fr-FR" dirty="0"/>
          </a:p>
          <a:p>
            <a:pPr algn="just" fontAlgn="base"/>
            <a:r>
              <a:rPr lang="fr-FR" dirty="0"/>
              <a:t>Clause d'exécution forcée le temps de la condition pendante</a:t>
            </a:r>
          </a:p>
          <a:p>
            <a:pPr algn="just" fontAlgn="base"/>
            <a:r>
              <a:rPr lang="fr-FR" i="1" dirty="0"/>
              <a:t>« Les parties conviennent que le point de départ du délai d'option est retardé au jour de la réalisation de la dernière condition suspensive. Les parties s'accordent pour considérer que, malgré la suspension du point de départ du délai pour opter, toute révocation du promettant au cours de la période où la condition suspensive est pendante est privée de tout effet. En toute hypothèse, le bénéficiaire peut exiger du promettant l'exécution forcée en nature par décision de justice. Par voie de conséquence, le promettant ne peut rétracter son engagement pendant toute la durée de la promesse unilatérale de vente ».</a:t>
            </a:r>
            <a:endParaRPr lang="fr-FR" dirty="0"/>
          </a:p>
          <a:p>
            <a:pPr algn="just" fontAlgn="base"/>
            <a:r>
              <a:rPr lang="fr-FR" dirty="0"/>
              <a:t>Clause de substitution dans les droits du tiers</a:t>
            </a:r>
          </a:p>
          <a:p>
            <a:pPr algn="just" fontAlgn="base"/>
            <a:r>
              <a:rPr lang="fr-FR" i="1" dirty="0"/>
              <a:t>« Dans l'hypothèse où le promettant ne respecterait pas son engagement et conclurait un contrat de vente avec un tiers et où il serait établi que ce dernier a conclu ce contrat en connaissance de l'existence de la promesse unilatérale de vente conclue antérieurement avec le bénéficiaire, ce dernier sera en droit d'obtenir, par décision de justice constatant la connaissance du tiers, la substitution dans les droits du tiers dans les mêmes termes et aux mêmes conditions ».</a:t>
            </a:r>
            <a:endParaRPr lang="fr-FR" dirty="0"/>
          </a:p>
          <a:p>
            <a:pPr algn="just" fontAlgn="base"/>
            <a:r>
              <a:rPr lang="fr-FR" dirty="0"/>
              <a:t>Clause de substitution dans une promesse unilatérale de vente</a:t>
            </a:r>
          </a:p>
          <a:p>
            <a:pPr algn="just" fontAlgn="base"/>
            <a:r>
              <a:rPr lang="fr-FR" i="1" dirty="0"/>
              <a:t>« 1. M. X, promettant (vendeur), autorise M. Y, bénéficiaire (acquéreur), à se substituer toute personne physique ou morale de son choix. Cette substitution est d'un commun accord considérée par les parties comme une cession de contrat soumise aux dispositions des </a:t>
            </a:r>
            <a:r>
              <a:rPr lang="fr-FR" i="1" dirty="0">
                <a:hlinkClick r:id="rId4">
                  <a:extLst>
                    <a:ext uri="{A12FA001-AC4F-418D-AE19-62706E023703}">
                      <ahyp:hlinkClr xmlns:ahyp="http://schemas.microsoft.com/office/drawing/2018/hyperlinkcolor" val="tx"/>
                    </a:ext>
                  </a:extLst>
                </a:hlinkClick>
              </a:rPr>
              <a:t>articles 1216 et suivants du Code civil</a:t>
            </a:r>
            <a:r>
              <a:rPr lang="fr-FR" i="1" dirty="0"/>
              <a:t>.</a:t>
            </a:r>
            <a:endParaRPr lang="fr-FR" dirty="0"/>
          </a:p>
          <a:p>
            <a:pPr algn="just" fontAlgn="base"/>
            <a:r>
              <a:rPr lang="fr-FR" i="1" dirty="0"/>
              <a:t>2. En vertu des dispositions précitées, dans le cadre de la contribution à la dette, le substitué-cessionnaire prend à sa charge l'ensemble des obligations du substituant-cédant. Dans le cadre de l'obligation à la dette, le substituant-cédant reste tenu de la bonne exécution de la promesse de manière solidaire à l'égard du promettant-cédé. Dès lors que le substituant-cédant n'est pas libéré de ses obligations, les sûretés consenties subsistent.</a:t>
            </a:r>
            <a:endParaRPr lang="fr-FR" dirty="0"/>
          </a:p>
          <a:p>
            <a:pPr algn="just" fontAlgn="base"/>
            <a:r>
              <a:rPr lang="fr-FR" i="1" dirty="0"/>
              <a:t>Variante :</a:t>
            </a:r>
            <a:endParaRPr lang="fr-FR" dirty="0"/>
          </a:p>
          <a:p>
            <a:pPr algn="just" fontAlgn="base"/>
            <a:r>
              <a:rPr lang="fr-FR" i="1" dirty="0"/>
              <a:t>« 2. Conformément aux dispositions précitées, le promettant-cédé accepte expressément de libérer le substituant-cédant pour l'avenir. Ce dernier reste néanmoins tenu des obligations nées avant la prise d'effet de la substitution. Les sûretés consenties ne subsistent pas pour l'avenir, à moins d'un accord exprès des tiers garants ».</a:t>
            </a:r>
            <a:endParaRPr lang="fr-FR" dirty="0"/>
          </a:p>
          <a:p>
            <a:pPr algn="just" fontAlgn="base"/>
            <a:r>
              <a:rPr lang="fr-FR" i="1" dirty="0"/>
              <a:t>REPRENDRE ensuite</a:t>
            </a:r>
            <a:endParaRPr lang="fr-FR" dirty="0"/>
          </a:p>
          <a:p>
            <a:pPr algn="just" fontAlgn="base"/>
            <a:r>
              <a:rPr lang="fr-FR" i="1" dirty="0"/>
              <a:t>3. La substitution est opposable au promettant-cédé dès lors que ce dernier en aura été informé par lettre recommandée avec avis de réception, la date de première présentation faisant foi. L'envoi de la lettre recommandée est à l'initiative soit du substitué-cessionnaire, soit du substituant-cédant ».</a:t>
            </a:r>
            <a:endParaRPr lang="fr-FR" dirty="0"/>
          </a:p>
          <a:p>
            <a:endParaRPr lang="fr-FR" dirty="0"/>
          </a:p>
        </p:txBody>
      </p:sp>
    </p:spTree>
    <p:extLst>
      <p:ext uri="{BB962C8B-B14F-4D97-AF65-F5344CB8AC3E}">
        <p14:creationId xmlns:p14="http://schemas.microsoft.com/office/powerpoint/2010/main" val="597966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DF3625-059A-2F48-936E-3BB384512D61}"/>
              </a:ext>
            </a:extLst>
          </p:cNvPr>
          <p:cNvSpPr>
            <a:spLocks noGrp="1"/>
          </p:cNvSpPr>
          <p:nvPr>
            <p:ph type="title"/>
          </p:nvPr>
        </p:nvSpPr>
        <p:spPr/>
        <p:txBody>
          <a:bodyPr/>
          <a:lstStyle/>
          <a:p>
            <a:r>
              <a:rPr lang="fr-FR" dirty="0"/>
              <a:t>Clause de réitération des consentements</a:t>
            </a:r>
          </a:p>
        </p:txBody>
      </p:sp>
      <p:sp>
        <p:nvSpPr>
          <p:cNvPr id="3" name="Espace réservé du contenu 2">
            <a:extLst>
              <a:ext uri="{FF2B5EF4-FFF2-40B4-BE49-F238E27FC236}">
                <a16:creationId xmlns:a16="http://schemas.microsoft.com/office/drawing/2014/main" id="{598405B1-B3D9-1141-9336-2AB800366178}"/>
              </a:ext>
            </a:extLst>
          </p:cNvPr>
          <p:cNvSpPr>
            <a:spLocks noGrp="1"/>
          </p:cNvSpPr>
          <p:nvPr>
            <p:ph idx="1"/>
          </p:nvPr>
        </p:nvSpPr>
        <p:spPr/>
        <p:txBody>
          <a:bodyPr>
            <a:normAutofit fontScale="55000" lnSpcReduction="20000"/>
          </a:bodyPr>
          <a:lstStyle/>
          <a:p>
            <a:pPr algn="just"/>
            <a:r>
              <a:rPr lang="fr-FR" i="1" dirty="0">
                <a:hlinkClick r:id="rId3">
                  <a:extLst>
                    <a:ext uri="{A12FA001-AC4F-418D-AE19-62706E023703}">
                      <ahyp:hlinkClr xmlns:ahyp="http://schemas.microsoft.com/office/drawing/2018/hyperlinkcolor" val="tx"/>
                    </a:ext>
                  </a:extLst>
                </a:hlinkClick>
              </a:rPr>
              <a:t>Cass. 3e civ., 25 sept. 2007, n° 06-20.566, F-D</a:t>
            </a:r>
            <a:r>
              <a:rPr lang="fr-FR" i="1" dirty="0"/>
              <a:t> : </a:t>
            </a:r>
            <a:r>
              <a:rPr lang="fr-FR" i="1" dirty="0">
                <a:hlinkClick r:id="rId4">
                  <a:extLst>
                    <a:ext uri="{A12FA001-AC4F-418D-AE19-62706E023703}">
                      <ahyp:hlinkClr xmlns:ahyp="http://schemas.microsoft.com/office/drawing/2018/hyperlinkcolor" val="tx"/>
                    </a:ext>
                  </a:extLst>
                </a:hlinkClick>
              </a:rPr>
              <a:t>JurisData n° 2007-040910</a:t>
            </a:r>
            <a:r>
              <a:rPr lang="fr-FR" dirty="0"/>
              <a:t> </a:t>
            </a:r>
          </a:p>
          <a:p>
            <a:pPr algn="just"/>
            <a:r>
              <a:rPr lang="fr-FR" b="1" i="1" dirty="0">
                <a:hlinkClick r:id="rId5">
                  <a:extLst>
                    <a:ext uri="{A12FA001-AC4F-418D-AE19-62706E023703}">
                      <ahyp:hlinkClr xmlns:ahyp="http://schemas.microsoft.com/office/drawing/2018/hyperlinkcolor" val="tx"/>
                    </a:ext>
                  </a:extLst>
                </a:hlinkClick>
              </a:rPr>
              <a:t>Cass. 3e civ., 7 juin 2018, n° 17-18.670, D</a:t>
            </a:r>
            <a:r>
              <a:rPr lang="fr-FR" b="1" i="1" dirty="0"/>
              <a:t> :</a:t>
            </a:r>
            <a:r>
              <a:rPr lang="fr-FR" i="1" dirty="0">
                <a:hlinkClick r:id="rId6">
                  <a:extLst>
                    <a:ext uri="{A12FA001-AC4F-418D-AE19-62706E023703}">
                      <ahyp:hlinkClr xmlns:ahyp="http://schemas.microsoft.com/office/drawing/2018/hyperlinkcolor" val="tx"/>
                    </a:ext>
                  </a:extLst>
                </a:hlinkClick>
              </a:rPr>
              <a:t>JurisData n° 2018-009806</a:t>
            </a:r>
            <a:r>
              <a:rPr lang="fr-FR" dirty="0"/>
              <a:t> : l'ambiguïté des termes de l'acte rendait nécessaire, que la vente était subordonnée à la réalisation des conditions suspensives dans les termes prévus à la convention, que l'article 10 déterminait une date limite pour la levée de l'option qui était postérieure à la date de réalisation des conditions suspensives, que l'article 11 prévoyait l'abandon des acomptes versés au promettant à titre d'indemnité d'immobilisation si le bénéficiaire ne manifestait pas son intention d'acquérir et que, si celui-ci pouvait renoncer à acquérir sous la seule sanction de perdre les sommes versées représentant 10 % du prix de vente hors taxes, le promettant ne pouvait renoncer à vendre et pouvait donc y être contraint, ce qui démontrait un déséquilibre significatif dans les prestations réciproques des parties, la cour d'appel, qui n'était pas tenue de procéder à une recherche que ses constatations rendaient inopérante, a pu en déduire qu'en dépit de l'intitulé de l'avant-contrat, il convenait de qualifier l'acte de promesse unilatérale de vente »</a:t>
            </a:r>
          </a:p>
          <a:p>
            <a:pPr algn="just"/>
            <a:r>
              <a:rPr lang="fr-FR" b="1" i="1" dirty="0">
                <a:hlinkClick r:id="rId7">
                  <a:extLst>
                    <a:ext uri="{A12FA001-AC4F-418D-AE19-62706E023703}">
                      <ahyp:hlinkClr xmlns:ahyp="http://schemas.microsoft.com/office/drawing/2018/hyperlinkcolor" val="tx"/>
                    </a:ext>
                  </a:extLst>
                </a:hlinkClick>
              </a:rPr>
              <a:t>Cass. 3e civ., 8 nov. 2018, n° 17-22.660</a:t>
            </a:r>
            <a:r>
              <a:rPr lang="fr-FR" dirty="0"/>
              <a:t> : « la société (l'acquéreur) n'avait reçu du notaire qu'un courriel d'information et non une offre de vente, de sorte qu'il n'y avait pas eu d'accord entre les parties sur la chose et sur le prix. En conséquence, la société ne pouvait pas exiger l'exécution forcée de la vente »</a:t>
            </a:r>
            <a:r>
              <a:rPr lang="fr-FR" i="1" dirty="0"/>
              <a:t> </a:t>
            </a:r>
            <a:r>
              <a:rPr lang="fr-FR" dirty="0"/>
              <a:t> </a:t>
            </a:r>
          </a:p>
          <a:p>
            <a:pPr algn="just"/>
            <a:r>
              <a:rPr lang="fr-FR" b="1" i="1" dirty="0">
                <a:hlinkClick r:id="rId8">
                  <a:extLst>
                    <a:ext uri="{A12FA001-AC4F-418D-AE19-62706E023703}">
                      <ahyp:hlinkClr xmlns:ahyp="http://schemas.microsoft.com/office/drawing/2018/hyperlinkcolor" val="tx"/>
                    </a:ext>
                  </a:extLst>
                </a:hlinkClick>
              </a:rPr>
              <a:t>Cass. 3e civ., 12 avr. 2018, n° 17-14.187</a:t>
            </a:r>
            <a:r>
              <a:rPr lang="fr-FR" dirty="0"/>
              <a:t> :« Mais attendu qu'ayant souverainement retenu que les vendeurs, très âgés, avaient clairement manifesté leur volonté de ne pas s'engager définitivement sans l'assistance et le conseil de leur propre notaire, ne voulant conclure l'acte définitif qu'avec son concours, ce que l'acquéreur avait accepté </a:t>
            </a:r>
            <a:r>
              <a:rPr lang="fr-FR" dirty="0" err="1"/>
              <a:t>expressément,et</a:t>
            </a:r>
            <a:r>
              <a:rPr lang="fr-FR" dirty="0"/>
              <a:t> que la solennité de l'acte notarié, nécessaire pour que vendeur et acheteur fussent engagés dans les liens d'un contrat définitif, était, dans la commune intention des parties, un élément constitutif du consentement, la cour d'appel a exactement déduit de ces seuls motifs que, faute de réitération, la promesse de vente était caduque ». </a:t>
            </a:r>
          </a:p>
          <a:p>
            <a:pPr algn="just"/>
            <a:r>
              <a:rPr lang="fr-FR" dirty="0">
                <a:hlinkClick r:id="rId9">
                  <a:extLst>
                    <a:ext uri="{A12FA001-AC4F-418D-AE19-62706E023703}">
                      <ahyp:hlinkClr xmlns:ahyp="http://schemas.microsoft.com/office/drawing/2018/hyperlinkcolor" val="tx"/>
                    </a:ext>
                  </a:extLst>
                </a:hlinkClick>
              </a:rPr>
              <a:t>Cass. com., 17 oct. 2018, n° 17-14.986, P+B</a:t>
            </a:r>
            <a:r>
              <a:rPr lang="fr-FR" dirty="0"/>
              <a:t> : </a:t>
            </a:r>
            <a:r>
              <a:rPr lang="fr-FR" dirty="0">
                <a:hlinkClick r:id="rId10">
                  <a:extLst>
                    <a:ext uri="{A12FA001-AC4F-418D-AE19-62706E023703}">
                      <ahyp:hlinkClr xmlns:ahyp="http://schemas.microsoft.com/office/drawing/2018/hyperlinkcolor" val="tx"/>
                    </a:ext>
                  </a:extLst>
                </a:hlinkClick>
              </a:rPr>
              <a:t>JurisData n° 2018-018022</a:t>
            </a:r>
            <a:r>
              <a:rPr lang="fr-FR" dirty="0"/>
              <a:t> :« Qu'ayant à bon droit retenu que la clause de réserve de propriété était une sûreté suspendant l'effet translatif de propriété du contrat de vente jusqu'à complet paiement du prix et qu'une telle suspension ne remettait pas en cause le caractère ferme et définitif de la vente intervenue dès l'accord des parties sur la chose et sur le prix ». </a:t>
            </a:r>
          </a:p>
          <a:p>
            <a:pPr algn="just"/>
            <a:r>
              <a:rPr lang="fr-FR" dirty="0"/>
              <a:t>Clause de prorogation nécessaire: v. par ex. </a:t>
            </a:r>
            <a:r>
              <a:rPr lang="fr-FR" dirty="0" err="1"/>
              <a:t>Cass</a:t>
            </a:r>
            <a:r>
              <a:rPr lang="fr-FR" dirty="0"/>
              <a:t>. 3</a:t>
            </a:r>
            <a:r>
              <a:rPr lang="fr-FR" baseline="30000" dirty="0"/>
              <a:t>ème</a:t>
            </a:r>
            <a:r>
              <a:rPr lang="fr-FR" dirty="0"/>
              <a:t> civ., 18 février 2019, n° 08-10677</a:t>
            </a:r>
          </a:p>
        </p:txBody>
      </p:sp>
    </p:spTree>
    <p:extLst>
      <p:ext uri="{BB962C8B-B14F-4D97-AF65-F5344CB8AC3E}">
        <p14:creationId xmlns:p14="http://schemas.microsoft.com/office/powerpoint/2010/main" val="4255193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C03D9F-89B4-C049-AA93-9D11E5D77555}"/>
              </a:ext>
            </a:extLst>
          </p:cNvPr>
          <p:cNvSpPr>
            <a:spLocks noGrp="1"/>
          </p:cNvSpPr>
          <p:nvPr>
            <p:ph type="title"/>
          </p:nvPr>
        </p:nvSpPr>
        <p:spPr/>
        <p:txBody>
          <a:bodyPr>
            <a:normAutofit/>
          </a:bodyPr>
          <a:lstStyle/>
          <a:p>
            <a:r>
              <a:rPr lang="fr-FR" dirty="0"/>
              <a:t>Clauses relatives à une condition suspensive</a:t>
            </a:r>
          </a:p>
        </p:txBody>
      </p:sp>
      <p:sp>
        <p:nvSpPr>
          <p:cNvPr id="3" name="Espace réservé du contenu 2">
            <a:extLst>
              <a:ext uri="{FF2B5EF4-FFF2-40B4-BE49-F238E27FC236}">
                <a16:creationId xmlns:a16="http://schemas.microsoft.com/office/drawing/2014/main" id="{356F6210-7A67-394E-B7DF-C6A46B6B686C}"/>
              </a:ext>
            </a:extLst>
          </p:cNvPr>
          <p:cNvSpPr>
            <a:spLocks noGrp="1"/>
          </p:cNvSpPr>
          <p:nvPr>
            <p:ph idx="1"/>
          </p:nvPr>
        </p:nvSpPr>
        <p:spPr/>
        <p:txBody>
          <a:bodyPr>
            <a:normAutofit fontScale="40000" lnSpcReduction="20000"/>
          </a:bodyPr>
          <a:lstStyle/>
          <a:p>
            <a:pPr algn="just"/>
            <a:r>
              <a:rPr lang="fr-FR" dirty="0"/>
              <a:t>Principes:</a:t>
            </a:r>
          </a:p>
          <a:p>
            <a:pPr algn="just" fontAlgn="base"/>
            <a:r>
              <a:rPr lang="fr-FR" b="1" dirty="0"/>
              <a:t>Art. 1304 -</a:t>
            </a:r>
            <a:r>
              <a:rPr lang="fr-FR" dirty="0"/>
              <a:t>L'obligation est conditionnelle lorsqu'elle dépend d'un événement futur et incertain.</a:t>
            </a:r>
          </a:p>
          <a:p>
            <a:pPr algn="just" fontAlgn="base"/>
            <a:r>
              <a:rPr lang="fr-FR" dirty="0"/>
              <a:t>La condition est suspensive lorsque son accomplissement rend l'obligation pure et simple. Elle est résolutoire lorsque son accomplissement entraîne l'anéantissement de l'obligation.</a:t>
            </a:r>
          </a:p>
          <a:p>
            <a:pPr algn="just" fontAlgn="base"/>
            <a:r>
              <a:rPr lang="fr-FR" b="1" dirty="0"/>
              <a:t>Art. 1304-1 -</a:t>
            </a:r>
            <a:r>
              <a:rPr lang="fr-FR" dirty="0"/>
              <a:t>La condition doit être licite. À défaut, l'obligation est nulle.</a:t>
            </a:r>
          </a:p>
          <a:p>
            <a:pPr algn="just" fontAlgn="base"/>
            <a:r>
              <a:rPr lang="fr-FR" b="1" dirty="0"/>
              <a:t>Art. 1304-2 -</a:t>
            </a:r>
            <a:r>
              <a:rPr lang="fr-FR" dirty="0"/>
              <a:t>Est nulle l'obligation contractée sous une condition dont la réalisation dépend de la seule volonté du débiteur. Cette nullité ne peut être invoquée lorsque l'obligation a été exécutée en connaissance de cause.</a:t>
            </a:r>
          </a:p>
          <a:p>
            <a:pPr algn="just" fontAlgn="base"/>
            <a:r>
              <a:rPr lang="fr-FR" b="1" dirty="0"/>
              <a:t>Art. 1304-3 -</a:t>
            </a:r>
            <a:r>
              <a:rPr lang="fr-FR" dirty="0"/>
              <a:t>La condition suspensive est réputée accomplie si celui qui y avait intérêt en a empêché l'accomplissement.</a:t>
            </a:r>
          </a:p>
          <a:p>
            <a:pPr algn="just" fontAlgn="base"/>
            <a:r>
              <a:rPr lang="fr-FR" dirty="0"/>
              <a:t>La condition résolutoire est réputée défaillie si son accomplissement a été provoqué par la partie qui y avait intérêt.</a:t>
            </a:r>
          </a:p>
          <a:p>
            <a:pPr algn="just" fontAlgn="base"/>
            <a:r>
              <a:rPr lang="fr-FR" b="1" dirty="0"/>
              <a:t>Art. 1304-4 -</a:t>
            </a:r>
            <a:r>
              <a:rPr lang="fr-FR" dirty="0"/>
              <a:t>Une partie est libre de renoncer à la condition stipulée dans son intérêt exclusif, tant que celle-ci n'est pas accomplie.</a:t>
            </a:r>
          </a:p>
          <a:p>
            <a:pPr algn="just" fontAlgn="base"/>
            <a:r>
              <a:rPr lang="fr-FR" b="1" dirty="0"/>
              <a:t>Art. 1304-5 -</a:t>
            </a:r>
            <a:r>
              <a:rPr lang="fr-FR" dirty="0"/>
              <a:t>Avant que la condition suspensive ne soit accomplie, le débiteur doit s'abstenir de tout acte qui empêcherait la bonne exécution de l'obligation ; le créancier peut accomplir tout acte conservatoire et attaquer les actes du débiteur accomplis en fraude de ses droits.</a:t>
            </a:r>
          </a:p>
          <a:p>
            <a:pPr algn="just" fontAlgn="base"/>
            <a:r>
              <a:rPr lang="fr-FR" dirty="0"/>
              <a:t>Ce qui a été payé peut être répété tant que la condition suspensive ne s'est pas accomplie.</a:t>
            </a:r>
          </a:p>
          <a:p>
            <a:pPr algn="just" fontAlgn="base"/>
            <a:r>
              <a:rPr lang="fr-FR" b="1" dirty="0"/>
              <a:t>Art. 1304-6 -</a:t>
            </a:r>
            <a:r>
              <a:rPr lang="fr-FR" dirty="0"/>
              <a:t>L'obligation devient pure et simple à compter de l'accomplissement de la condition suspensive.</a:t>
            </a:r>
          </a:p>
          <a:p>
            <a:pPr algn="just" fontAlgn="base"/>
            <a:r>
              <a:rPr lang="fr-FR" dirty="0"/>
              <a:t>Toutefois, les parties peuvent prévoir que l'accomplissement de la condition rétroagira au jour du contrat. La chose, objet de l'obligation, n'en demeure pas moins aux risques du débiteur, qui en conserve l'administration et a droit aux fruits jusqu'à l'accomplissement de </a:t>
            </a:r>
            <a:r>
              <a:rPr lang="fr-FR" dirty="0" err="1"/>
              <a:t>lacondition</a:t>
            </a:r>
            <a:r>
              <a:rPr lang="fr-FR" dirty="0"/>
              <a:t>.</a:t>
            </a:r>
          </a:p>
          <a:p>
            <a:pPr algn="just" fontAlgn="base"/>
            <a:r>
              <a:rPr lang="fr-FR" dirty="0"/>
              <a:t>En cas de défaillance de la condition suspensive, l'obligation est réputée n'avoir jamais existé.</a:t>
            </a:r>
          </a:p>
          <a:p>
            <a:pPr algn="just" fontAlgn="base"/>
            <a:r>
              <a:rPr lang="fr-FR" b="1" dirty="0"/>
              <a:t>Art. 1304-7 -</a:t>
            </a:r>
            <a:r>
              <a:rPr lang="fr-FR" dirty="0"/>
              <a:t>L'accomplissement de la condition résolutoire éteint rétroactivement l'obligation, sans remettre en cause, le cas échéant, les actes conservatoires et d'administration.</a:t>
            </a:r>
          </a:p>
          <a:p>
            <a:pPr algn="just" fontAlgn="base"/>
            <a:r>
              <a:rPr lang="fr-FR" dirty="0"/>
              <a:t>La rétroactivité n'a pas lieu si telle est la convention des parties ou si les prestations échangées ont trouvé leur utilité au fur et à mesure de l'exécution réciproque du contrat.</a:t>
            </a:r>
          </a:p>
        </p:txBody>
      </p:sp>
    </p:spTree>
    <p:extLst>
      <p:ext uri="{BB962C8B-B14F-4D97-AF65-F5344CB8AC3E}">
        <p14:creationId xmlns:p14="http://schemas.microsoft.com/office/powerpoint/2010/main" val="264684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D07C74-063E-834D-9173-64642CAD2713}"/>
              </a:ext>
            </a:extLst>
          </p:cNvPr>
          <p:cNvSpPr>
            <a:spLocks noGrp="1"/>
          </p:cNvSpPr>
          <p:nvPr>
            <p:ph type="title"/>
          </p:nvPr>
        </p:nvSpPr>
        <p:spPr>
          <a:xfrm>
            <a:off x="646111" y="452718"/>
            <a:ext cx="9404723" cy="816684"/>
          </a:xfrm>
        </p:spPr>
        <p:txBody>
          <a:bodyPr/>
          <a:lstStyle/>
          <a:p>
            <a:pPr algn="ctr"/>
            <a:r>
              <a:rPr lang="fr-FR" dirty="0"/>
              <a:t>PROPOS INTRODUCTIFS</a:t>
            </a:r>
          </a:p>
        </p:txBody>
      </p:sp>
      <p:sp>
        <p:nvSpPr>
          <p:cNvPr id="3" name="Espace réservé du contenu 2">
            <a:extLst>
              <a:ext uri="{FF2B5EF4-FFF2-40B4-BE49-F238E27FC236}">
                <a16:creationId xmlns:a16="http://schemas.microsoft.com/office/drawing/2014/main" id="{4E46E09D-9749-954E-A979-41D41A0670AA}"/>
              </a:ext>
            </a:extLst>
          </p:cNvPr>
          <p:cNvSpPr>
            <a:spLocks noGrp="1"/>
          </p:cNvSpPr>
          <p:nvPr>
            <p:ph idx="1"/>
          </p:nvPr>
        </p:nvSpPr>
        <p:spPr>
          <a:xfrm>
            <a:off x="1915515" y="1153288"/>
            <a:ext cx="8360971" cy="4551424"/>
          </a:xfrm>
        </p:spPr>
        <p:txBody>
          <a:bodyPr>
            <a:normAutofit fontScale="62500" lnSpcReduction="20000"/>
          </a:bodyPr>
          <a:lstStyle/>
          <a:p>
            <a:pPr marL="0" indent="0">
              <a:buNone/>
            </a:pPr>
            <a:endParaRPr lang="fr-FR" sz="2800" dirty="0"/>
          </a:p>
          <a:p>
            <a:r>
              <a:rPr lang="fr-FR" sz="2800" dirty="0"/>
              <a:t>Les principes généraux:</a:t>
            </a:r>
          </a:p>
          <a:p>
            <a:pPr marL="0" indent="0" algn="just">
              <a:buNone/>
            </a:pPr>
            <a:endParaRPr lang="fr-FR" sz="2800" dirty="0"/>
          </a:p>
          <a:p>
            <a:pPr lvl="1" algn="just"/>
            <a:r>
              <a:rPr lang="fr-FR" sz="2800" dirty="0"/>
              <a:t>Clauses illicites:</a:t>
            </a:r>
          </a:p>
          <a:p>
            <a:pPr lvl="2" algn="just"/>
            <a:r>
              <a:rPr lang="fr-FR" sz="2400" dirty="0" err="1"/>
              <a:t>Cass</a:t>
            </a:r>
            <a:r>
              <a:rPr lang="fr-FR" sz="2400" dirty="0"/>
              <a:t>. 1re civ., 3 mai 20</a:t>
            </a:r>
            <a:r>
              <a:rPr lang="fr-FR" sz="2400" i="1" dirty="0"/>
              <a:t> 18, n° 17-11.132, FS-P+B : </a:t>
            </a:r>
            <a:r>
              <a:rPr lang="fr-FR" sz="2400" i="1" dirty="0">
                <a:hlinkClick r:id="rId3">
                  <a:extLst>
                    <a:ext uri="{A12FA001-AC4F-418D-AE19-62706E023703}">
                      <ahyp:hlinkClr xmlns:ahyp="http://schemas.microsoft.com/office/drawing/2018/hyperlinkcolor" val="tx"/>
                    </a:ext>
                  </a:extLst>
                </a:hlinkClick>
              </a:rPr>
              <a:t>JurisData n° 2018-007524</a:t>
            </a:r>
            <a:r>
              <a:rPr lang="fr-FR" sz="2400" i="1" dirty="0"/>
              <a:t>: </a:t>
            </a:r>
            <a:r>
              <a:rPr lang="fr-FR" sz="2400" dirty="0"/>
              <a:t>Une promesse de vente portant sur un lot de copropriété ne mentionnait pas la superficie comme l'exige l'article 45 de la loi du 10 juillet 1965. L'acquéreur peut en principe dans ce cas de figure demander la nullité </a:t>
            </a:r>
            <a:r>
              <a:rPr lang="fr-FR" sz="2400" i="1" dirty="0"/>
              <a:t>(</a:t>
            </a:r>
            <a:r>
              <a:rPr lang="fr-FR" sz="2400" dirty="0"/>
              <a:t>sur l'erreur de mesurage et l'impossibilité de louer le bien entraînant la nullité pour erreur</a:t>
            </a:r>
          </a:p>
          <a:p>
            <a:pPr lvl="2" algn="just"/>
            <a:r>
              <a:rPr lang="fr-FR" sz="2400" i="1" dirty="0">
                <a:hlinkClick r:id="rId4">
                  <a:extLst>
                    <a:ext uri="{A12FA001-AC4F-418D-AE19-62706E023703}">
                      <ahyp:hlinkClr xmlns:ahyp="http://schemas.microsoft.com/office/drawing/2018/hyperlinkcolor" val="tx"/>
                    </a:ext>
                  </a:extLst>
                </a:hlinkClick>
              </a:rPr>
              <a:t>Cass. 3e civ., 22 nov. 2018, n° 17-23.366, FS-P+B+I</a:t>
            </a:r>
            <a:r>
              <a:rPr lang="fr-FR" sz="2400" i="1" dirty="0"/>
              <a:t> : </a:t>
            </a:r>
            <a:r>
              <a:rPr lang="fr-FR" sz="2400" i="1" dirty="0">
                <a:hlinkClick r:id="rId5">
                  <a:extLst>
                    <a:ext uri="{A12FA001-AC4F-418D-AE19-62706E023703}">
                      <ahyp:hlinkClr xmlns:ahyp="http://schemas.microsoft.com/office/drawing/2018/hyperlinkcolor" val="tx"/>
                    </a:ext>
                  </a:extLst>
                </a:hlinkClick>
              </a:rPr>
              <a:t>JurisData n° 2018-020729</a:t>
            </a:r>
            <a:r>
              <a:rPr lang="fr-FR" sz="2400" i="1" dirty="0"/>
              <a:t>: </a:t>
            </a:r>
            <a:r>
              <a:rPr lang="fr-FR" sz="2400" dirty="0"/>
              <a:t>« lorsque la promesse de vente ne comporte pas la mention de la superficie de la partie privative des lots vendus, seule la signature de l'acte authentique constatant la réalisation de la vente mentionnant la superficie de la partie privative du lot ou de la fraction de lot entraîne la déchéance du droit à engager ou à poursuivre une action en nullité de la promesse ou du contrat qui l'a précédée, fondée sur l'absence de mention de cette superficie »</a:t>
            </a:r>
            <a:r>
              <a:rPr lang="fr-FR" sz="2400" i="1" dirty="0"/>
              <a:t>.</a:t>
            </a:r>
            <a:endParaRPr lang="fr-FR" sz="2200" dirty="0"/>
          </a:p>
          <a:p>
            <a:pPr marL="457200" lvl="1" indent="0">
              <a:buNone/>
            </a:pPr>
            <a:endParaRPr lang="fr-FR" sz="2800" dirty="0"/>
          </a:p>
          <a:p>
            <a:pPr marL="457200" lvl="1" indent="0">
              <a:buNone/>
            </a:pPr>
            <a:endParaRPr lang="fr-FR" sz="2800" dirty="0"/>
          </a:p>
        </p:txBody>
      </p:sp>
    </p:spTree>
    <p:extLst>
      <p:ext uri="{BB962C8B-B14F-4D97-AF65-F5344CB8AC3E}">
        <p14:creationId xmlns:p14="http://schemas.microsoft.com/office/powerpoint/2010/main" val="31389109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2E8A99-713A-D649-A5A3-3B073A444E5A}"/>
              </a:ext>
            </a:extLst>
          </p:cNvPr>
          <p:cNvSpPr>
            <a:spLocks noGrp="1"/>
          </p:cNvSpPr>
          <p:nvPr>
            <p:ph type="title"/>
          </p:nvPr>
        </p:nvSpPr>
        <p:spPr>
          <a:xfrm>
            <a:off x="646111" y="452718"/>
            <a:ext cx="9404723" cy="375621"/>
          </a:xfrm>
        </p:spPr>
        <p:txBody>
          <a:bodyPr>
            <a:normAutofit/>
          </a:bodyPr>
          <a:lstStyle/>
          <a:p>
            <a:pPr algn="ctr"/>
            <a:r>
              <a:rPr lang="fr-FR" sz="1600" dirty="0"/>
              <a:t>Clauses relatives à une conditions suspensive:</a:t>
            </a:r>
          </a:p>
        </p:txBody>
      </p:sp>
      <p:sp>
        <p:nvSpPr>
          <p:cNvPr id="3" name="Espace réservé du contenu 2">
            <a:extLst>
              <a:ext uri="{FF2B5EF4-FFF2-40B4-BE49-F238E27FC236}">
                <a16:creationId xmlns:a16="http://schemas.microsoft.com/office/drawing/2014/main" id="{D34B3A29-A676-5E46-B0A6-6540785BE716}"/>
              </a:ext>
            </a:extLst>
          </p:cNvPr>
          <p:cNvSpPr>
            <a:spLocks noGrp="1"/>
          </p:cNvSpPr>
          <p:nvPr>
            <p:ph idx="1"/>
          </p:nvPr>
        </p:nvSpPr>
        <p:spPr>
          <a:xfrm>
            <a:off x="1103312" y="828339"/>
            <a:ext cx="8946541" cy="6029661"/>
          </a:xfrm>
        </p:spPr>
        <p:txBody>
          <a:bodyPr>
            <a:normAutofit fontScale="70000" lnSpcReduction="20000"/>
          </a:bodyPr>
          <a:lstStyle/>
          <a:p>
            <a:r>
              <a:rPr lang="fr-FR" sz="1200" dirty="0"/>
              <a:t>Décisions:</a:t>
            </a:r>
          </a:p>
          <a:p>
            <a:pPr lvl="1" algn="just"/>
            <a:r>
              <a:rPr lang="fr-FR" sz="1200" i="1" dirty="0">
                <a:hlinkClick r:id="rId3">
                  <a:extLst>
                    <a:ext uri="{A12FA001-AC4F-418D-AE19-62706E023703}">
                      <ahyp:hlinkClr xmlns:ahyp="http://schemas.microsoft.com/office/drawing/2018/hyperlinkcolor" val="tx"/>
                    </a:ext>
                  </a:extLst>
                </a:hlinkClick>
              </a:rPr>
              <a:t>Cass. 3</a:t>
            </a:r>
            <a:r>
              <a:rPr lang="fr-FR" sz="1200" i="1" baseline="30000" dirty="0">
                <a:hlinkClick r:id="rId3">
                  <a:extLst>
                    <a:ext uri="{A12FA001-AC4F-418D-AE19-62706E023703}">
                      <ahyp:hlinkClr xmlns:ahyp="http://schemas.microsoft.com/office/drawing/2018/hyperlinkcolor" val="tx"/>
                    </a:ext>
                  </a:extLst>
                </a:hlinkClick>
              </a:rPr>
              <a:t>ème</a:t>
            </a:r>
            <a:r>
              <a:rPr lang="fr-FR" sz="1200" i="1" dirty="0">
                <a:hlinkClick r:id="rId3">
                  <a:extLst>
                    <a:ext uri="{A12FA001-AC4F-418D-AE19-62706E023703}">
                      <ahyp:hlinkClr xmlns:ahyp="http://schemas.microsoft.com/office/drawing/2018/hyperlinkcolor" val="tx"/>
                    </a:ext>
                  </a:extLst>
                </a:hlinkClick>
              </a:rPr>
              <a:t> civ., 17 octobre 2019, n° 17-21859: condition suspensive et caractéristiques du prêt: la question du taux minimum ou maximum, précautions rédactionnelles:</a:t>
            </a:r>
          </a:p>
          <a:p>
            <a:pPr lvl="2" fontAlgn="base"/>
            <a:r>
              <a:rPr lang="fr-FR" dirty="0"/>
              <a:t>Attendu, selon l'arrêt attaqué, (Paris, 28 avril 2017), que, par acte du 14 novembre 2013, Mme R... a promis de vendre à la société Orient express divers lots d'une copropriété sous la condition suspensive de l'obtention d'un prêt de 610 000 euros sur vingt ans au taux de 3,8 % l'an, demande de prêt devant être recherchée auprès de deux organismes bancaires ; que, soutenant que la condition suspensive avait défailli par la faute de l'acquéreur, Mme R... l'a assigné en paiement de l'indemnité d'immobilisation ;</a:t>
            </a:r>
          </a:p>
          <a:p>
            <a:pPr marL="914400" lvl="2" indent="0" fontAlgn="base">
              <a:buNone/>
            </a:pPr>
            <a:r>
              <a:rPr lang="fr-FR" dirty="0"/>
              <a:t>Attendu que, pour rejeter la demande de Mme R... au titre de l'indemnité d'immobilisation, l'arrêt retient que la société Orient express avait formulé, auprès de deux banques, une demande de prêt d'un montant de 610 000 euros sur une durée de vingt ans même si pour améliorer ses chances, elle avait également formulé une demande de prêt pour une durée de quinze ans, le promettant ne démontrant pas qu'une durée plus courte aggravât la condition du prêt et que la bénéficiaire n'avait pas fait défaillir la condition qui la protégeait en sollicitant un prêt à un taux de 2,76 % dès lors que le taux stipulé était un taux maximal ;</a:t>
            </a:r>
          </a:p>
          <a:p>
            <a:pPr marL="914400" lvl="2" indent="0" fontAlgn="base">
              <a:buNone/>
            </a:pPr>
            <a:r>
              <a:rPr lang="fr-FR" dirty="0"/>
              <a:t>Qu'en statuant ainsi, tout en constatant que la société Orient express avait sollicité un prêt pour une durée et à un taux inférieur aux conditions prévues au contrat, la cour d'appel, qui n'a pas tiré les conséquences légales de ses propres constatations, a violé le texte susvisé ;</a:t>
            </a:r>
          </a:p>
          <a:p>
            <a:pPr lvl="2" algn="just"/>
            <a:endParaRPr lang="fr-FR" sz="1000" i="1" dirty="0">
              <a:hlinkClick r:id="rId3">
                <a:extLst>
                  <a:ext uri="{A12FA001-AC4F-418D-AE19-62706E023703}">
                    <ahyp:hlinkClr xmlns:ahyp="http://schemas.microsoft.com/office/drawing/2018/hyperlinkcolor" val="tx"/>
                  </a:ext>
                </a:extLst>
              </a:hlinkClick>
            </a:endParaRPr>
          </a:p>
          <a:p>
            <a:pPr lvl="1" algn="just"/>
            <a:r>
              <a:rPr lang="fr-FR" sz="1200" i="1" dirty="0">
                <a:hlinkClick r:id="rId3">
                  <a:extLst>
                    <a:ext uri="{A12FA001-AC4F-418D-AE19-62706E023703}">
                      <ahyp:hlinkClr xmlns:ahyp="http://schemas.microsoft.com/office/drawing/2018/hyperlinkcolor" val="tx"/>
                    </a:ext>
                  </a:extLst>
                </a:hlinkClick>
              </a:rPr>
              <a:t>Cass. 3e civ., 20 mai 2015, n° 14-11.851</a:t>
            </a:r>
            <a:r>
              <a:rPr lang="fr-FR" sz="1200" i="1" dirty="0"/>
              <a:t> : </a:t>
            </a:r>
            <a:r>
              <a:rPr lang="fr-FR" sz="1200" i="1" dirty="0">
                <a:hlinkClick r:id="rId4">
                  <a:extLst>
                    <a:ext uri="{A12FA001-AC4F-418D-AE19-62706E023703}">
                      <ahyp:hlinkClr xmlns:ahyp="http://schemas.microsoft.com/office/drawing/2018/hyperlinkcolor" val="tx"/>
                    </a:ext>
                  </a:extLst>
                </a:hlinkClick>
              </a:rPr>
              <a:t>JurisData n° 2015-011728</a:t>
            </a:r>
            <a:r>
              <a:rPr lang="fr-FR" sz="1200" i="1" dirty="0"/>
              <a:t> ; </a:t>
            </a:r>
            <a:r>
              <a:rPr lang="fr-FR" sz="1200" i="1" dirty="0">
                <a:hlinkClick r:id="rId5">
                  <a:extLst>
                    <a:ext uri="{A12FA001-AC4F-418D-AE19-62706E023703}">
                      <ahyp:hlinkClr xmlns:ahyp="http://schemas.microsoft.com/office/drawing/2018/hyperlinkcolor" val="tx"/>
                    </a:ext>
                  </a:extLst>
                </a:hlinkClick>
              </a:rPr>
              <a:t>JCP N 2015, n° 23, act. 650</a:t>
            </a:r>
            <a:r>
              <a:rPr lang="fr-FR" sz="1200" i="1" dirty="0"/>
              <a:t>.</a:t>
            </a:r>
          </a:p>
          <a:p>
            <a:pPr lvl="1" algn="just"/>
            <a:r>
              <a:rPr lang="fr-FR" sz="1200" i="1" dirty="0">
                <a:hlinkClick r:id="rId6">
                  <a:extLst>
                    <a:ext uri="{A12FA001-AC4F-418D-AE19-62706E023703}">
                      <ahyp:hlinkClr xmlns:ahyp="http://schemas.microsoft.com/office/drawing/2018/hyperlinkcolor" val="tx"/>
                    </a:ext>
                  </a:extLst>
                </a:hlinkClick>
              </a:rPr>
              <a:t>Cass. 3e civ., 8 juill. 2014, n° 13-17.386</a:t>
            </a:r>
            <a:r>
              <a:rPr lang="fr-FR" sz="1200" i="1" dirty="0"/>
              <a:t> : </a:t>
            </a:r>
            <a:r>
              <a:rPr lang="fr-FR" sz="1200" i="1" dirty="0">
                <a:hlinkClick r:id="rId7">
                  <a:extLst>
                    <a:ext uri="{A12FA001-AC4F-418D-AE19-62706E023703}">
                      <ahyp:hlinkClr xmlns:ahyp="http://schemas.microsoft.com/office/drawing/2018/hyperlinkcolor" val="tx"/>
                    </a:ext>
                  </a:extLst>
                </a:hlinkClick>
              </a:rPr>
              <a:t>JurisData n° 2014-016441</a:t>
            </a:r>
            <a:r>
              <a:rPr lang="fr-FR" sz="1200" i="1" dirty="0"/>
              <a:t> ; </a:t>
            </a:r>
            <a:r>
              <a:rPr lang="fr-FR" sz="1200" i="1" dirty="0">
                <a:hlinkClick r:id="rId8">
                  <a:extLst>
                    <a:ext uri="{A12FA001-AC4F-418D-AE19-62706E023703}">
                      <ahyp:hlinkClr xmlns:ahyp="http://schemas.microsoft.com/office/drawing/2018/hyperlinkcolor" val="tx"/>
                    </a:ext>
                  </a:extLst>
                </a:hlinkClick>
              </a:rPr>
              <a:t>JCP N 2015, n° 14, 1112</a:t>
            </a:r>
            <a:r>
              <a:rPr lang="fr-FR" sz="1200" i="1" dirty="0"/>
              <a:t>, obs. M. </a:t>
            </a:r>
            <a:r>
              <a:rPr lang="fr-FR" sz="1200" i="1" dirty="0" err="1"/>
              <a:t>Mekki</a:t>
            </a:r>
            <a:r>
              <a:rPr lang="fr-FR" sz="1200" i="1" dirty="0"/>
              <a:t>.</a:t>
            </a:r>
            <a:endParaRPr lang="fr-FR" sz="1200" b="1" i="1" dirty="0">
              <a:hlinkClick r:id="rId9">
                <a:extLst>
                  <a:ext uri="{A12FA001-AC4F-418D-AE19-62706E023703}">
                    <ahyp:hlinkClr xmlns:ahyp="http://schemas.microsoft.com/office/drawing/2018/hyperlinkcolor" val="tx"/>
                  </a:ext>
                </a:extLst>
              </a:hlinkClick>
            </a:endParaRPr>
          </a:p>
          <a:p>
            <a:pPr lvl="1" algn="just"/>
            <a:r>
              <a:rPr lang="fr-FR" sz="1200" b="1" i="1" dirty="0">
                <a:hlinkClick r:id="rId9">
                  <a:extLst>
                    <a:ext uri="{A12FA001-AC4F-418D-AE19-62706E023703}">
                      <ahyp:hlinkClr xmlns:ahyp="http://schemas.microsoft.com/office/drawing/2018/hyperlinkcolor" val="tx"/>
                    </a:ext>
                  </a:extLst>
                </a:hlinkClick>
              </a:rPr>
              <a:t>Cass. 3e civ., 12 juill. 2018, n° 17-15.454, D</a:t>
            </a:r>
            <a:r>
              <a:rPr lang="fr-FR" sz="1200" b="1" i="1" dirty="0"/>
              <a:t> :</a:t>
            </a:r>
            <a:r>
              <a:rPr lang="fr-FR" sz="1200" i="1" dirty="0"/>
              <a:t> </a:t>
            </a:r>
            <a:r>
              <a:rPr lang="fr-FR" sz="1200" i="1" dirty="0">
                <a:hlinkClick r:id="rId10">
                  <a:extLst>
                    <a:ext uri="{A12FA001-AC4F-418D-AE19-62706E023703}">
                      <ahyp:hlinkClr xmlns:ahyp="http://schemas.microsoft.com/office/drawing/2018/hyperlinkcolor" val="tx"/>
                    </a:ext>
                  </a:extLst>
                </a:hlinkClick>
              </a:rPr>
              <a:t>JurisData n° 2018-020343</a:t>
            </a:r>
            <a:r>
              <a:rPr lang="fr-FR" sz="1200" i="1" dirty="0"/>
              <a:t> ; </a:t>
            </a:r>
            <a:r>
              <a:rPr lang="fr-FR" sz="1200" i="1" dirty="0">
                <a:hlinkClick r:id="rId11">
                  <a:extLst>
                    <a:ext uri="{A12FA001-AC4F-418D-AE19-62706E023703}">
                      <ahyp:hlinkClr xmlns:ahyp="http://schemas.microsoft.com/office/drawing/2018/hyperlinkcolor" val="tx"/>
                    </a:ext>
                  </a:extLst>
                </a:hlinkClick>
              </a:rPr>
              <a:t>JCP N 2018, n° 47, 1345</a:t>
            </a:r>
            <a:r>
              <a:rPr lang="fr-FR" sz="1200" i="1" dirty="0"/>
              <a:t>, obs. M. </a:t>
            </a:r>
            <a:r>
              <a:rPr lang="fr-FR" sz="1200" i="1" dirty="0" err="1"/>
              <a:t>Mekki</a:t>
            </a:r>
            <a:r>
              <a:rPr lang="fr-FR" sz="1200" i="1" dirty="0"/>
              <a:t> et avis av. </a:t>
            </a:r>
            <a:r>
              <a:rPr lang="fr-FR" sz="1200" i="1" dirty="0" err="1"/>
              <a:t>gén</a:t>
            </a:r>
            <a:r>
              <a:rPr lang="fr-FR" sz="1200" i="1" dirty="0"/>
              <a:t>. Ph. Brun</a:t>
            </a:r>
            <a:r>
              <a:rPr lang="fr-FR" sz="1200" dirty="0"/>
              <a:t> : a Cour de cassation a jugé « qu'en statuant ainsi, sans rechercher, comme il le lui était demandé, si les acquéreurs avaient renoncé au bénéfice de la condition suspensive dans les formes prévues au contrat, la cour d'appel n'a pas donné de base légale à sa décision ». </a:t>
            </a:r>
          </a:p>
          <a:p>
            <a:pPr lvl="1" algn="just"/>
            <a:r>
              <a:rPr lang="fr-FR" sz="1200" i="1" dirty="0"/>
              <a:t>(</a:t>
            </a:r>
            <a:r>
              <a:rPr lang="fr-FR" sz="1200" i="1" dirty="0">
                <a:hlinkClick r:id="rId12">
                  <a:extLst>
                    <a:ext uri="{A12FA001-AC4F-418D-AE19-62706E023703}">
                      <ahyp:hlinkClr xmlns:ahyp="http://schemas.microsoft.com/office/drawing/2018/hyperlinkcolor" val="tx"/>
                    </a:ext>
                  </a:extLst>
                </a:hlinkClick>
              </a:rPr>
              <a:t>Cass. 3e civ., 27 oct. 2016, n° 15-23.727, F-D</a:t>
            </a:r>
            <a:r>
              <a:rPr lang="fr-FR" sz="1200" i="1" dirty="0"/>
              <a:t> : </a:t>
            </a:r>
            <a:r>
              <a:rPr lang="fr-FR" sz="1200" i="1" dirty="0">
                <a:hlinkClick r:id="rId13">
                  <a:extLst>
                    <a:ext uri="{A12FA001-AC4F-418D-AE19-62706E023703}">
                      <ahyp:hlinkClr xmlns:ahyp="http://schemas.microsoft.com/office/drawing/2018/hyperlinkcolor" val="tx"/>
                    </a:ext>
                  </a:extLst>
                </a:hlinkClick>
              </a:rPr>
              <a:t>JurisData n° 2016-022555</a:t>
            </a:r>
            <a:r>
              <a:rPr lang="fr-FR" sz="1200" dirty="0"/>
              <a:t> </a:t>
            </a:r>
          </a:p>
          <a:p>
            <a:pPr marL="457200" lvl="1" indent="0" algn="just">
              <a:buNone/>
            </a:pPr>
            <a:endParaRPr lang="fr-FR" sz="1200" dirty="0"/>
          </a:p>
          <a:p>
            <a:pPr lvl="1" algn="just"/>
            <a:r>
              <a:rPr lang="fr-FR" sz="1200" i="1" dirty="0">
                <a:hlinkClick r:id="rId3">
                  <a:extLst>
                    <a:ext uri="{A12FA001-AC4F-418D-AE19-62706E023703}">
                      <ahyp:hlinkClr xmlns:ahyp="http://schemas.microsoft.com/office/drawing/2018/hyperlinkcolor" val="tx"/>
                    </a:ext>
                  </a:extLst>
                </a:hlinkClick>
              </a:rPr>
              <a:t>CCMI, Conditions suspensives limitées par la loi (obtention de la garantie, de livraison, assurance dommage, permis de construire, crédit et « l’acquisition du terrain ou des droits réels » necssaires si le MO bénéficie d’une promesse de vente : art. L. 231-4 CCH: Cass. 3</a:t>
            </a:r>
            <a:r>
              <a:rPr lang="fr-FR" sz="1200" i="1" baseline="30000" dirty="0">
                <a:hlinkClick r:id="rId3">
                  <a:extLst>
                    <a:ext uri="{A12FA001-AC4F-418D-AE19-62706E023703}">
                      <ahyp:hlinkClr xmlns:ahyp="http://schemas.microsoft.com/office/drawing/2018/hyperlinkcolor" val="tx"/>
                    </a:ext>
                  </a:extLst>
                </a:hlinkClick>
              </a:rPr>
              <a:t>ème</a:t>
            </a:r>
            <a:r>
              <a:rPr lang="fr-FR" sz="1200" i="1" dirty="0">
                <a:hlinkClick r:id="rId3">
                  <a:extLst>
                    <a:ext uri="{A12FA001-AC4F-418D-AE19-62706E023703}">
                      <ahyp:hlinkClr xmlns:ahyp="http://schemas.microsoft.com/office/drawing/2018/hyperlinkcolor" val="tx"/>
                    </a:ext>
                  </a:extLst>
                </a:hlinkClick>
              </a:rPr>
              <a:t> civ., 14 mai 2020, n° 18-21281: ici condition suspensive pour acquérir le terrain ou les droits par donation et non promesse de vente: refus.</a:t>
            </a:r>
            <a:endParaRPr lang="fr-FR" sz="1200" i="1" dirty="0"/>
          </a:p>
          <a:p>
            <a:pPr lvl="2" algn="just"/>
            <a:r>
              <a:rPr lang="fr-FR" b="1" dirty="0"/>
              <a:t>Il résulte des articles L. 231-2 et L. 231-4 et R. 231-2 du code de la construction et de l’habitation que, le jour de la conclusion du contrat de construction de maison individuelle avec fourniture du plan, le maître de l’ouvrage doit bénéficier, sur le terrain concerné, d’un titre de propriété, de droits réels permettant de construire ou d’une promesse de vente. Viole ces textes une cour d’appel qui, pour écarter la nullité d’un contrat de construction de maison individuelle avec fourniture du plan, retient que ce contrat précise à la rubrique “titre de propriété” qu’une donation est en cours et que cette donation a effectivement été consentie dans le délai contractuellement prévu pour la levée des conditions suspensives.</a:t>
            </a:r>
            <a:endParaRPr lang="fr-FR" dirty="0"/>
          </a:p>
          <a:p>
            <a:pPr lvl="2" algn="just"/>
            <a:endParaRPr lang="fr-FR" sz="1000" i="1" dirty="0">
              <a:hlinkClick r:id="rId3">
                <a:extLst>
                  <a:ext uri="{A12FA001-AC4F-418D-AE19-62706E023703}">
                    <ahyp:hlinkClr xmlns:ahyp="http://schemas.microsoft.com/office/drawing/2018/hyperlinkcolor" val="tx"/>
                  </a:ext>
                </a:extLst>
              </a:hlinkClick>
            </a:endParaRPr>
          </a:p>
          <a:p>
            <a:pPr lvl="2" algn="just"/>
            <a:endParaRPr lang="fr-FR" sz="1000" dirty="0"/>
          </a:p>
          <a:p>
            <a:endParaRPr lang="fr-FR" dirty="0"/>
          </a:p>
        </p:txBody>
      </p:sp>
    </p:spTree>
    <p:extLst>
      <p:ext uri="{BB962C8B-B14F-4D97-AF65-F5344CB8AC3E}">
        <p14:creationId xmlns:p14="http://schemas.microsoft.com/office/powerpoint/2010/main" val="2477698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E81805-0AF6-4741-8A5B-7E1FA75DDA4D}"/>
              </a:ext>
            </a:extLst>
          </p:cNvPr>
          <p:cNvSpPr>
            <a:spLocks noGrp="1"/>
          </p:cNvSpPr>
          <p:nvPr>
            <p:ph type="title"/>
          </p:nvPr>
        </p:nvSpPr>
        <p:spPr>
          <a:xfrm>
            <a:off x="646111" y="452718"/>
            <a:ext cx="9404723" cy="364863"/>
          </a:xfrm>
        </p:spPr>
        <p:txBody>
          <a:bodyPr>
            <a:normAutofit/>
          </a:bodyPr>
          <a:lstStyle/>
          <a:p>
            <a:pPr algn="ctr"/>
            <a:r>
              <a:rPr lang="fr-FR" sz="1600" dirty="0"/>
              <a:t>Clauses relatives à une condition suspensive</a:t>
            </a:r>
          </a:p>
        </p:txBody>
      </p:sp>
      <p:sp>
        <p:nvSpPr>
          <p:cNvPr id="3" name="Espace réservé du contenu 2">
            <a:extLst>
              <a:ext uri="{FF2B5EF4-FFF2-40B4-BE49-F238E27FC236}">
                <a16:creationId xmlns:a16="http://schemas.microsoft.com/office/drawing/2014/main" id="{F30E5611-D3E6-ED4C-8CB8-B6553FF77F26}"/>
              </a:ext>
            </a:extLst>
          </p:cNvPr>
          <p:cNvSpPr>
            <a:spLocks noGrp="1"/>
          </p:cNvSpPr>
          <p:nvPr>
            <p:ph idx="1"/>
          </p:nvPr>
        </p:nvSpPr>
        <p:spPr>
          <a:xfrm>
            <a:off x="1891393" y="925158"/>
            <a:ext cx="8360970" cy="5841402"/>
          </a:xfrm>
        </p:spPr>
        <p:txBody>
          <a:bodyPr>
            <a:normAutofit fontScale="25000" lnSpcReduction="20000"/>
          </a:bodyPr>
          <a:lstStyle/>
          <a:p>
            <a:pPr algn="just"/>
            <a:r>
              <a:rPr lang="fr-FR" sz="3600" dirty="0"/>
              <a:t>Les clauses:</a:t>
            </a:r>
          </a:p>
          <a:p>
            <a:pPr algn="just" fontAlgn="base"/>
            <a:r>
              <a:rPr lang="fr-FR" sz="3600" dirty="0"/>
              <a:t> Condition suspensive</a:t>
            </a:r>
          </a:p>
          <a:p>
            <a:pPr marL="0" indent="0" algn="just" fontAlgn="base">
              <a:buNone/>
            </a:pPr>
            <a:r>
              <a:rPr lang="fr-FR" sz="3600" dirty="0"/>
              <a:t>« Les parties soumettent d'un commun accord la présente convention à la condition suspensive d'obtention (d'un permis de construire ayant pour objet... ; d'un prêt dans les termes suivants...). Cette condition doit être accomplie avant la date du... Avant l'expiration du délai, les parties peuvent convenir d'une prorogation. L'acheteur s'engage à faire toutes les démarches nécessaires à l'obtention de (ce permis, ce prêt...) avant le terme convenu. Conformément à l'</a:t>
            </a:r>
            <a:r>
              <a:rPr lang="fr-FR" sz="3600" dirty="0">
                <a:hlinkClick r:id="rId3">
                  <a:extLst>
                    <a:ext uri="{A12FA001-AC4F-418D-AE19-62706E023703}">
                      <ahyp:hlinkClr xmlns:ahyp="http://schemas.microsoft.com/office/drawing/2018/hyperlinkcolor" val="tx"/>
                    </a:ext>
                  </a:extLst>
                </a:hlinkClick>
              </a:rPr>
              <a:t>article 1304-3 du Code civil</a:t>
            </a:r>
            <a:r>
              <a:rPr lang="fr-FR" sz="3600" dirty="0"/>
              <a:t>, la condition suspensive est réputée accomplie si celui qui y avait intérêt, en l'occurrence l'acquéreur, en a empêché l'accomplissement. La vente sera alors considérée comme parfaite et définitive. Le vendeur pourra réclamer la mise en œuvre de la clause pénale ».</a:t>
            </a:r>
          </a:p>
          <a:p>
            <a:pPr algn="just" fontAlgn="base"/>
            <a:r>
              <a:rPr lang="fr-FR" sz="3600" dirty="0"/>
              <a:t>Rétroactivité</a:t>
            </a:r>
          </a:p>
          <a:p>
            <a:pPr marL="0" indent="0" algn="just" fontAlgn="base">
              <a:buNone/>
            </a:pPr>
            <a:r>
              <a:rPr lang="fr-FR" sz="3600" dirty="0"/>
              <a:t>« Les parties acceptent d'un commun accord de renoncer à l'</a:t>
            </a:r>
            <a:r>
              <a:rPr lang="fr-FR" sz="3600" dirty="0">
                <a:hlinkClick r:id="rId4">
                  <a:extLst>
                    <a:ext uri="{A12FA001-AC4F-418D-AE19-62706E023703}">
                      <ahyp:hlinkClr xmlns:ahyp="http://schemas.microsoft.com/office/drawing/2018/hyperlinkcolor" val="tx"/>
                    </a:ext>
                  </a:extLst>
                </a:hlinkClick>
              </a:rPr>
              <a:t>article 1304-6 alinéa 1er du Code civil</a:t>
            </a:r>
            <a:r>
              <a:rPr lang="fr-FR" sz="3600" dirty="0"/>
              <a:t> et conviennent conformément à l'</a:t>
            </a:r>
            <a:r>
              <a:rPr lang="fr-FR" sz="3600" dirty="0">
                <a:hlinkClick r:id="rId5">
                  <a:extLst>
                    <a:ext uri="{A12FA001-AC4F-418D-AE19-62706E023703}">
                      <ahyp:hlinkClr xmlns:ahyp="http://schemas.microsoft.com/office/drawing/2018/hyperlinkcolor" val="tx"/>
                    </a:ext>
                  </a:extLst>
                </a:hlinkClick>
              </a:rPr>
              <a:t>article 1304-6 alinéa 2 du Code civil</a:t>
            </a:r>
            <a:r>
              <a:rPr lang="fr-FR" sz="3600" dirty="0"/>
              <a:t> que la réalisation de la condition suspensive produira ses effets rétroactivement au jour de la promesse ».</a:t>
            </a:r>
          </a:p>
          <a:p>
            <a:pPr algn="just" fontAlgn="base"/>
            <a:r>
              <a:rPr lang="fr-FR" sz="3600" dirty="0"/>
              <a:t>Clause d'accroissement</a:t>
            </a:r>
          </a:p>
          <a:p>
            <a:pPr marL="0" indent="0" algn="just" fontAlgn="base">
              <a:buNone/>
            </a:pPr>
            <a:r>
              <a:rPr lang="fr-FR" sz="3600" b="1" dirty="0"/>
              <a:t>Observations :</a:t>
            </a:r>
            <a:endParaRPr lang="fr-FR" sz="3600" dirty="0"/>
          </a:p>
          <a:p>
            <a:pPr marL="0" indent="0" algn="just" fontAlgn="base">
              <a:buNone/>
            </a:pPr>
            <a:r>
              <a:rPr lang="fr-FR" sz="3600" i="1" dirty="0"/>
              <a:t>une option est envisageable : soit on ajoute le terme rétroactif dans l'acte, soit on définit la clause de tontine par référence à la </a:t>
            </a:r>
            <a:r>
              <a:rPr lang="fr-FR" sz="3600" i="1" dirty="0" err="1"/>
              <a:t>seulecondition</a:t>
            </a:r>
            <a:r>
              <a:rPr lang="fr-FR" sz="3600" i="1" dirty="0"/>
              <a:t> résolutoire</a:t>
            </a:r>
            <a:endParaRPr lang="fr-FR" sz="3600" dirty="0"/>
          </a:p>
          <a:p>
            <a:pPr marL="0" indent="0" algn="just" fontAlgn="base">
              <a:buNone/>
            </a:pPr>
            <a:r>
              <a:rPr lang="fr-FR" sz="3600" b="1" dirty="0"/>
              <a:t>Premier cas :</a:t>
            </a:r>
            <a:endParaRPr lang="fr-FR" sz="3600" dirty="0"/>
          </a:p>
          <a:p>
            <a:pPr marL="0" indent="0" algn="just" fontAlgn="base">
              <a:buNone/>
            </a:pPr>
            <a:r>
              <a:rPr lang="fr-FR" sz="3600" dirty="0"/>
              <a:t>« Les acquéreurs acceptent de jouir en commun, pendant leur vie, de l'immeuble objet du présent acte de vente.</a:t>
            </a:r>
          </a:p>
          <a:p>
            <a:pPr marL="0" indent="0" algn="just" fontAlgn="base">
              <a:buNone/>
            </a:pPr>
            <a:r>
              <a:rPr lang="fr-FR" sz="3600" dirty="0"/>
              <a:t>À titre de clause aléatoire, le premier mourant d'entre eux sera considéré comme n'ayant jamais eu droit à la propriété de cet immeuble qui sera censé avoir toujours été la propriété du survivant depuis le jour de la présente acquisition.</a:t>
            </a:r>
          </a:p>
          <a:p>
            <a:pPr marL="0" indent="0" algn="just" fontAlgn="base">
              <a:buNone/>
            </a:pPr>
            <a:r>
              <a:rPr lang="fr-FR" sz="3600" dirty="0"/>
              <a:t>Le présent pacte tontinier constitue pour chacun des acquéreurs une acquisition </a:t>
            </a:r>
            <a:r>
              <a:rPr lang="fr-FR" sz="3600" b="1" dirty="0"/>
              <a:t>sous condition suspensive</a:t>
            </a:r>
            <a:r>
              <a:rPr lang="fr-FR" sz="3600" dirty="0"/>
              <a:t> </a:t>
            </a:r>
            <a:r>
              <a:rPr lang="fr-FR" sz="3600" b="1" dirty="0"/>
              <a:t>rétroactive</a:t>
            </a:r>
            <a:r>
              <a:rPr lang="fr-FR" sz="3600" dirty="0"/>
              <a:t> </a:t>
            </a:r>
            <a:r>
              <a:rPr lang="fr-FR" sz="3600" b="1" dirty="0"/>
              <a:t>de sa survie, par dérogation à l'</a:t>
            </a:r>
            <a:r>
              <a:rPr lang="fr-FR" sz="3600" b="1" dirty="0">
                <a:hlinkClick r:id="rId6">
                  <a:extLst>
                    <a:ext uri="{A12FA001-AC4F-418D-AE19-62706E023703}">
                      <ahyp:hlinkClr xmlns:ahyp="http://schemas.microsoft.com/office/drawing/2018/hyperlinkcolor" val="tx"/>
                    </a:ext>
                  </a:extLst>
                </a:hlinkClick>
              </a:rPr>
              <a:t>article 1304-6 alinéa 1er du Code civil</a:t>
            </a:r>
            <a:r>
              <a:rPr lang="fr-FR" sz="3600" b="1" dirty="0"/>
              <a:t>,</a:t>
            </a:r>
            <a:r>
              <a:rPr lang="fr-FR" sz="3600" dirty="0"/>
              <a:t> et sous condition résolutoire de son propre prédécès aux autres coacquéreurs ; le dernier survivant tiendra donc directement ses droits, dès l'origine, du vendeur.</a:t>
            </a:r>
          </a:p>
          <a:p>
            <a:pPr marL="0" indent="0" algn="just" fontAlgn="base">
              <a:buNone/>
            </a:pPr>
            <a:r>
              <a:rPr lang="fr-FR" sz="3600" dirty="0"/>
              <a:t>Les acquéreurs conviennent que leur droit aléatoire à la propriété exclusive du bien est inaliénable. Cependant, par un accord unanime, les coacquéreurs peuvent décider d'aliéner la totalité du bien acquis au profit d'un tiers ou de constituer un droit réel quel qu'il soit sur ce bien. Les parties renoncent alors au bénéfice de la clause ».</a:t>
            </a:r>
          </a:p>
          <a:p>
            <a:pPr marL="0" indent="0" algn="just" fontAlgn="base">
              <a:buNone/>
            </a:pPr>
            <a:r>
              <a:rPr lang="fr-FR" sz="3600" b="1" dirty="0"/>
              <a:t>Deuxième cas :</a:t>
            </a:r>
            <a:endParaRPr lang="fr-FR" sz="3600" dirty="0"/>
          </a:p>
          <a:p>
            <a:pPr marL="0" indent="0" algn="just" fontAlgn="base">
              <a:buNone/>
            </a:pPr>
            <a:r>
              <a:rPr lang="fr-FR" sz="3600" dirty="0"/>
              <a:t>« Les acquéreurs acceptent de jouir en commun, pendant leur vie, de l'immeuble objet du présent acte de vente.</a:t>
            </a:r>
          </a:p>
          <a:p>
            <a:pPr marL="0" indent="0" algn="just" fontAlgn="base">
              <a:buNone/>
            </a:pPr>
            <a:r>
              <a:rPr lang="fr-FR" sz="3600" dirty="0"/>
              <a:t>Chacun des acquéreurs déclare acquérir le bien </a:t>
            </a:r>
            <a:r>
              <a:rPr lang="fr-FR" sz="3600" b="1" dirty="0"/>
              <a:t>sous condition résolutoire de son propre </a:t>
            </a:r>
            <a:r>
              <a:rPr lang="fr-FR" sz="3600" b="1" dirty="0" err="1"/>
              <a:t>prédécès.</a:t>
            </a:r>
            <a:r>
              <a:rPr lang="fr-FR" sz="3600" dirty="0" err="1"/>
              <a:t>Le</a:t>
            </a:r>
            <a:r>
              <a:rPr lang="fr-FR" sz="3600" dirty="0"/>
              <a:t> survivant sera réputé seul acquéreur du bien du jour du présent acte de vente par l'effet conjugué de l'accomplissement des conditions résolutoires qui affectent le droit des autres acquéreurs et par la défaillance définitive de celle affectant sa propre acquisition.</a:t>
            </a:r>
          </a:p>
          <a:p>
            <a:pPr marL="0" indent="0" algn="just" fontAlgn="base">
              <a:buNone/>
            </a:pPr>
            <a:r>
              <a:rPr lang="fr-FR" sz="3600" dirty="0"/>
              <a:t>Les acquéreurs conviennent que leur droit aléatoire à la propriété exclusive du bien est inaliénable. Cependant, par un accord unanime les coacquéreurs peuvent décider d'aliéner la totalité du bien acquis au profit d'un tiers ou de constituer un droit réel quel qu'il soit sur ce bien. Les parties renoncent alors au bénéfice de la clause et le prix du bien est partagé entre elles selon leurs droits dans l'indivision ».</a:t>
            </a:r>
          </a:p>
          <a:p>
            <a:endParaRPr lang="fr-FR" sz="3600" dirty="0"/>
          </a:p>
          <a:p>
            <a:endParaRPr lang="fr-FR" dirty="0"/>
          </a:p>
        </p:txBody>
      </p:sp>
    </p:spTree>
    <p:extLst>
      <p:ext uri="{BB962C8B-B14F-4D97-AF65-F5344CB8AC3E}">
        <p14:creationId xmlns:p14="http://schemas.microsoft.com/office/powerpoint/2010/main" val="48785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487E1-B9E1-5E4C-A131-A11387F3C09A}"/>
              </a:ext>
            </a:extLst>
          </p:cNvPr>
          <p:cNvSpPr>
            <a:spLocks noGrp="1"/>
          </p:cNvSpPr>
          <p:nvPr>
            <p:ph type="title"/>
          </p:nvPr>
        </p:nvSpPr>
        <p:spPr/>
        <p:txBody>
          <a:bodyPr>
            <a:normAutofit/>
          </a:bodyPr>
          <a:lstStyle/>
          <a:p>
            <a:r>
              <a:rPr lang="fr-FR" dirty="0"/>
              <a:t>Clauses relatives à une condition suspensive:</a:t>
            </a:r>
          </a:p>
        </p:txBody>
      </p:sp>
      <p:sp>
        <p:nvSpPr>
          <p:cNvPr id="3" name="Espace réservé du contenu 2">
            <a:extLst>
              <a:ext uri="{FF2B5EF4-FFF2-40B4-BE49-F238E27FC236}">
                <a16:creationId xmlns:a16="http://schemas.microsoft.com/office/drawing/2014/main" id="{C4CB2E5B-86A2-0B44-984A-363D77E0AF43}"/>
              </a:ext>
            </a:extLst>
          </p:cNvPr>
          <p:cNvSpPr>
            <a:spLocks noGrp="1"/>
          </p:cNvSpPr>
          <p:nvPr>
            <p:ph idx="1"/>
          </p:nvPr>
        </p:nvSpPr>
        <p:spPr/>
        <p:txBody>
          <a:bodyPr>
            <a:normAutofit fontScale="62500" lnSpcReduction="20000"/>
          </a:bodyPr>
          <a:lstStyle/>
          <a:p>
            <a:pPr algn="just"/>
            <a:r>
              <a:rPr lang="fr-FR" dirty="0"/>
              <a:t>Clauses:</a:t>
            </a:r>
          </a:p>
          <a:p>
            <a:pPr marL="0" indent="0" algn="just" fontAlgn="base">
              <a:buNone/>
            </a:pPr>
            <a:r>
              <a:rPr lang="fr-FR" b="1" dirty="0"/>
              <a:t>Renonciation dans l'hypothèse où la nature supplétive de la loi est acquise</a:t>
            </a:r>
            <a:endParaRPr lang="fr-FR" dirty="0"/>
          </a:p>
          <a:p>
            <a:pPr algn="just" fontAlgn="base"/>
            <a:r>
              <a:rPr lang="fr-FR" b="1" dirty="0"/>
              <a:t>Observations :</a:t>
            </a:r>
            <a:endParaRPr lang="fr-FR" dirty="0"/>
          </a:p>
          <a:p>
            <a:pPr algn="just" fontAlgn="base"/>
            <a:r>
              <a:rPr lang="fr-FR" i="1" dirty="0"/>
              <a:t>une clause relative à la renonciation unilatérale à une condition défaillie est proposée mais il serait plus sage, en attendant une prise de position franche de la Cour de cassation, d'interdire toute renonciation unilatérale à une condition défaillie. Une clause de prorogation du délai est moins dangereuse en l'état actuel de notre droit positif.</a:t>
            </a:r>
            <a:endParaRPr lang="fr-FR" dirty="0"/>
          </a:p>
          <a:p>
            <a:pPr algn="just" fontAlgn="base"/>
            <a:r>
              <a:rPr lang="fr-FR" dirty="0"/>
              <a:t>« Les parties conviennent expressément que la condition suspensive d'obtention (du permis de construire, du prêt...) a été stipulée dans l'intérêt exclusif de l'acquéreur. La condition doit être accomplie avant le...</a:t>
            </a:r>
          </a:p>
          <a:p>
            <a:pPr algn="just" fontAlgn="base"/>
            <a:r>
              <a:rPr lang="fr-FR" dirty="0"/>
              <a:t>Par conséquent, avant la défaillance de la condition, l'acquéreur, et lui seul, peut y renoncer. Il devra notifier son intention (au domicile du vendeur, à l'étude du notaire-vendeur...) par lettre recommandée avec avis de réception expédiée avant l'échéance du terme convenu.</a:t>
            </a:r>
          </a:p>
          <a:p>
            <a:pPr algn="just" fontAlgn="base"/>
            <a:r>
              <a:rPr lang="fr-FR" dirty="0"/>
              <a:t>Après la défaillance de la condition, les parties s'accordent expressément pour déroger à l'</a:t>
            </a:r>
            <a:r>
              <a:rPr lang="fr-FR" dirty="0">
                <a:hlinkClick r:id="rId3">
                  <a:extLst>
                    <a:ext uri="{A12FA001-AC4F-418D-AE19-62706E023703}">
                      <ahyp:hlinkClr xmlns:ahyp="http://schemas.microsoft.com/office/drawing/2018/hyperlinkcolor" val="tx"/>
                    </a:ext>
                  </a:extLst>
                </a:hlinkClick>
              </a:rPr>
              <a:t>article 1304-6 alinéa 3 du Code civil</a:t>
            </a:r>
            <a:r>
              <a:rPr lang="fr-FR" dirty="0"/>
              <a:t>. Par conséquent, la défaillance de la condition est sans effet sur l'existence de l'obligation, tant qu'elle n'est pas invoquée par l'acquéreur (dans le délai convenu). En outre, par dérogation à la règle supplétive de l'</a:t>
            </a:r>
            <a:r>
              <a:rPr lang="fr-FR" dirty="0">
                <a:hlinkClick r:id="rId4">
                  <a:extLst>
                    <a:ext uri="{A12FA001-AC4F-418D-AE19-62706E023703}">
                      <ahyp:hlinkClr xmlns:ahyp="http://schemas.microsoft.com/office/drawing/2018/hyperlinkcolor" val="tx"/>
                    </a:ext>
                  </a:extLst>
                </a:hlinkClick>
              </a:rPr>
              <a:t>article 1304-4 du Code civil</a:t>
            </a:r>
            <a:r>
              <a:rPr lang="fr-FR" dirty="0"/>
              <a:t>, seul l'acquéreur peut se prévaloir des conséquences de la défaillance dans le délai de (7 jours, 15 jours...) qui court du jour de cette défaillance. Toute renonciation à </a:t>
            </a:r>
            <a:r>
              <a:rPr lang="fr-FR" dirty="0" err="1"/>
              <a:t>lacondition</a:t>
            </a:r>
            <a:r>
              <a:rPr lang="fr-FR" dirty="0"/>
              <a:t> défaillie doit être faite par lettre recommandée avec avis de réception (adressée au domicile du vendeur, à l'étude du notaire-vendeur), expédiée avant l'expiration du terme convenu. À l'expiration de ce terme, la défaillance de la condition suspensive entraîne caducité de la promesse ».</a:t>
            </a:r>
          </a:p>
          <a:p>
            <a:endParaRPr lang="fr-FR" dirty="0"/>
          </a:p>
        </p:txBody>
      </p:sp>
    </p:spTree>
    <p:extLst>
      <p:ext uri="{BB962C8B-B14F-4D97-AF65-F5344CB8AC3E}">
        <p14:creationId xmlns:p14="http://schemas.microsoft.com/office/powerpoint/2010/main" val="3407260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6F9204-5742-FE4D-98BC-CC00B075BBE1}"/>
              </a:ext>
            </a:extLst>
          </p:cNvPr>
          <p:cNvSpPr>
            <a:spLocks noGrp="1"/>
          </p:cNvSpPr>
          <p:nvPr>
            <p:ph type="title"/>
          </p:nvPr>
        </p:nvSpPr>
        <p:spPr/>
        <p:txBody>
          <a:bodyPr/>
          <a:lstStyle/>
          <a:p>
            <a:r>
              <a:rPr lang="fr-FR" dirty="0"/>
              <a:t>Clauses d’indemnité d’immobilisation</a:t>
            </a:r>
          </a:p>
        </p:txBody>
      </p:sp>
      <p:sp>
        <p:nvSpPr>
          <p:cNvPr id="3" name="Espace réservé du contenu 2">
            <a:extLst>
              <a:ext uri="{FF2B5EF4-FFF2-40B4-BE49-F238E27FC236}">
                <a16:creationId xmlns:a16="http://schemas.microsoft.com/office/drawing/2014/main" id="{EE3F8241-2E7A-2142-BA2D-B98A8275E921}"/>
              </a:ext>
            </a:extLst>
          </p:cNvPr>
          <p:cNvSpPr>
            <a:spLocks noGrp="1"/>
          </p:cNvSpPr>
          <p:nvPr>
            <p:ph idx="1"/>
          </p:nvPr>
        </p:nvSpPr>
        <p:spPr/>
        <p:txBody>
          <a:bodyPr/>
          <a:lstStyle/>
          <a:p>
            <a:r>
              <a:rPr lang="fr-FR" dirty="0"/>
              <a:t>Décisions:</a:t>
            </a:r>
          </a:p>
          <a:p>
            <a:pPr lvl="1" algn="just"/>
            <a:r>
              <a:rPr lang="fr-FR" dirty="0" err="1"/>
              <a:t>Cass</a:t>
            </a:r>
            <a:r>
              <a:rPr lang="fr-FR" dirty="0"/>
              <a:t>. 3</a:t>
            </a:r>
            <a:r>
              <a:rPr lang="fr-FR" baseline="30000" dirty="0"/>
              <a:t>ème</a:t>
            </a:r>
            <a:r>
              <a:rPr lang="fr-FR" dirty="0"/>
              <a:t> civ., 5 mars 2020, n° 19-13386: défaillance de la vente imputable à l’acquéreur et perte de l’indemnité d’immobilisation: défaillance de la condition suspensive ayant pour objet l’autorisation de changer la destination en usage d’habitation imputable à l’acquéreur.</a:t>
            </a:r>
          </a:p>
          <a:p>
            <a:pPr lvl="1" algn="just"/>
            <a:r>
              <a:rPr lang="fr-FR" b="1" dirty="0" err="1"/>
              <a:t>Cass</a:t>
            </a:r>
            <a:r>
              <a:rPr lang="fr-FR" b="1" dirty="0"/>
              <a:t>. com., 16 oct. 2019, n</a:t>
            </a:r>
            <a:r>
              <a:rPr lang="fr-FR" baseline="30000" dirty="0"/>
              <a:t>o</a:t>
            </a:r>
            <a:r>
              <a:rPr lang="fr-FR" b="1" dirty="0"/>
              <a:t> </a:t>
            </a:r>
            <a:r>
              <a:rPr lang="fr-FR" b="1" u="sng" dirty="0">
                <a:hlinkClick r:id="rId3">
                  <a:extLst>
                    <a:ext uri="{A12FA001-AC4F-418D-AE19-62706E023703}">
                      <ahyp:hlinkClr xmlns:ahyp="http://schemas.microsoft.com/office/drawing/2018/hyperlinkcolor" val="tx"/>
                    </a:ext>
                  </a:extLst>
                </a:hlinkClick>
              </a:rPr>
              <a:t>18-14678</a:t>
            </a:r>
            <a:r>
              <a:rPr lang="fr-FR" b="1" dirty="0"/>
              <a:t>, inédit</a:t>
            </a:r>
            <a:r>
              <a:rPr lang="fr-FR" dirty="0"/>
              <a:t> </a:t>
            </a:r>
          </a:p>
          <a:p>
            <a:pPr lvl="1" algn="just"/>
            <a:r>
              <a:rPr lang="fr-FR" dirty="0" err="1"/>
              <a:t>Cass</a:t>
            </a:r>
            <a:r>
              <a:rPr lang="fr-FR" dirty="0"/>
              <a:t>. </a:t>
            </a:r>
            <a:r>
              <a:rPr lang="fr-FR" dirty="0" err="1"/>
              <a:t>ass</a:t>
            </a:r>
            <a:r>
              <a:rPr lang="fr-FR" dirty="0"/>
              <a:t>. </a:t>
            </a:r>
            <a:r>
              <a:rPr lang="fr-FR" dirty="0" err="1"/>
              <a:t>plén</a:t>
            </a:r>
            <a:r>
              <a:rPr lang="fr-FR" dirty="0"/>
              <a:t>., 24 févr. 2006, n° 04-20.525 </a:t>
            </a:r>
            <a:endParaRPr lang="fr-FR" dirty="0">
              <a:hlinkClick r:id="rId4">
                <a:extLst>
                  <a:ext uri="{A12FA001-AC4F-418D-AE19-62706E023703}">
                    <ahyp:hlinkClr xmlns:ahyp="http://schemas.microsoft.com/office/drawing/2018/hyperlinkcolor" val="tx"/>
                  </a:ext>
                </a:extLst>
              </a:hlinkClick>
            </a:endParaRPr>
          </a:p>
          <a:p>
            <a:pPr lvl="1" algn="just"/>
            <a:r>
              <a:rPr lang="fr-FR" dirty="0">
                <a:hlinkClick r:id="rId4">
                  <a:extLst>
                    <a:ext uri="{A12FA001-AC4F-418D-AE19-62706E023703}">
                      <ahyp:hlinkClr xmlns:ahyp="http://schemas.microsoft.com/office/drawing/2018/hyperlinkcolor" val="tx"/>
                    </a:ext>
                  </a:extLst>
                </a:hlinkClick>
              </a:rPr>
              <a:t>Cass. 3</a:t>
            </a:r>
            <a:r>
              <a:rPr lang="fr-FR" baseline="30000" dirty="0">
                <a:hlinkClick r:id="rId4">
                  <a:extLst>
                    <a:ext uri="{A12FA001-AC4F-418D-AE19-62706E023703}">
                      <ahyp:hlinkClr xmlns:ahyp="http://schemas.microsoft.com/office/drawing/2018/hyperlinkcolor" val="tx"/>
                    </a:ext>
                  </a:extLst>
                </a:hlinkClick>
              </a:rPr>
              <a:t>ème</a:t>
            </a:r>
            <a:r>
              <a:rPr lang="fr-FR" dirty="0">
                <a:hlinkClick r:id="rId4">
                  <a:extLst>
                    <a:ext uri="{A12FA001-AC4F-418D-AE19-62706E023703}">
                      <ahyp:hlinkClr xmlns:ahyp="http://schemas.microsoft.com/office/drawing/2018/hyperlinkcolor" val="tx"/>
                    </a:ext>
                  </a:extLst>
                </a:hlinkClick>
              </a:rPr>
              <a:t> civ., 7 juin 2018, n° 17-18.670, D</a:t>
            </a:r>
            <a:r>
              <a:rPr lang="fr-FR" dirty="0"/>
              <a:t>, </a:t>
            </a:r>
            <a:r>
              <a:rPr lang="fr-FR" dirty="0">
                <a:hlinkClick r:id="rId5">
                  <a:extLst>
                    <a:ext uri="{A12FA001-AC4F-418D-AE19-62706E023703}">
                      <ahyp:hlinkClr xmlns:ahyp="http://schemas.microsoft.com/office/drawing/2018/hyperlinkcolor" val="tx"/>
                    </a:ext>
                  </a:extLst>
                </a:hlinkClick>
              </a:rPr>
              <a:t>JurisData n° 2018-009806</a:t>
            </a:r>
            <a:r>
              <a:rPr lang="fr-FR" dirty="0"/>
              <a:t>, JCP (N), n° 21, 24 Mai 2019, 1201, </a:t>
            </a:r>
            <a:r>
              <a:rPr lang="fr-FR" dirty="0" err="1"/>
              <a:t>spéc</a:t>
            </a:r>
            <a:r>
              <a:rPr lang="fr-FR" dirty="0"/>
              <a:t>. n° 16, obs. M. </a:t>
            </a:r>
            <a:r>
              <a:rPr lang="fr-FR" dirty="0" err="1"/>
              <a:t>Mekki</a:t>
            </a:r>
            <a:r>
              <a:rPr lang="fr-FR" dirty="0"/>
              <a:t> </a:t>
            </a:r>
            <a:endParaRPr lang="fr-FR" dirty="0">
              <a:hlinkClick r:id="rId6">
                <a:extLst>
                  <a:ext uri="{A12FA001-AC4F-418D-AE19-62706E023703}">
                    <ahyp:hlinkClr xmlns:ahyp="http://schemas.microsoft.com/office/drawing/2018/hyperlinkcolor" val="tx"/>
                  </a:ext>
                </a:extLst>
              </a:hlinkClick>
            </a:endParaRPr>
          </a:p>
          <a:p>
            <a:pPr lvl="1" algn="just"/>
            <a:r>
              <a:rPr lang="fr-FR" dirty="0">
                <a:hlinkClick r:id="rId6">
                  <a:extLst>
                    <a:ext uri="{A12FA001-AC4F-418D-AE19-62706E023703}">
                      <ahyp:hlinkClr xmlns:ahyp="http://schemas.microsoft.com/office/drawing/2018/hyperlinkcolor" val="tx"/>
                    </a:ext>
                  </a:extLst>
                </a:hlinkClick>
              </a:rPr>
              <a:t>Cass. 1</a:t>
            </a:r>
            <a:r>
              <a:rPr lang="fr-FR" baseline="30000" dirty="0">
                <a:hlinkClick r:id="rId6">
                  <a:extLst>
                    <a:ext uri="{A12FA001-AC4F-418D-AE19-62706E023703}">
                      <ahyp:hlinkClr xmlns:ahyp="http://schemas.microsoft.com/office/drawing/2018/hyperlinkcolor" val="tx"/>
                    </a:ext>
                  </a:extLst>
                </a:hlinkClick>
              </a:rPr>
              <a:t>re</a:t>
            </a:r>
            <a:r>
              <a:rPr lang="fr-FR" dirty="0">
                <a:hlinkClick r:id="rId6">
                  <a:extLst>
                    <a:ext uri="{A12FA001-AC4F-418D-AE19-62706E023703}">
                      <ahyp:hlinkClr xmlns:ahyp="http://schemas.microsoft.com/office/drawing/2018/hyperlinkcolor" val="tx"/>
                    </a:ext>
                  </a:extLst>
                </a:hlinkClick>
              </a:rPr>
              <a:t> civ., 1</a:t>
            </a:r>
            <a:r>
              <a:rPr lang="fr-FR" baseline="30000" dirty="0">
                <a:hlinkClick r:id="rId6">
                  <a:extLst>
                    <a:ext uri="{A12FA001-AC4F-418D-AE19-62706E023703}">
                      <ahyp:hlinkClr xmlns:ahyp="http://schemas.microsoft.com/office/drawing/2018/hyperlinkcolor" val="tx"/>
                    </a:ext>
                  </a:extLst>
                </a:hlinkClick>
              </a:rPr>
              <a:t>er</a:t>
            </a:r>
            <a:r>
              <a:rPr lang="fr-FR" dirty="0">
                <a:hlinkClick r:id="rId6">
                  <a:extLst>
                    <a:ext uri="{A12FA001-AC4F-418D-AE19-62706E023703}">
                      <ahyp:hlinkClr xmlns:ahyp="http://schemas.microsoft.com/office/drawing/2018/hyperlinkcolor" val="tx"/>
                    </a:ext>
                  </a:extLst>
                </a:hlinkClick>
              </a:rPr>
              <a:t> déc. 2010, n° 09-65.673, F-P+B+I</a:t>
            </a:r>
            <a:r>
              <a:rPr lang="fr-FR" dirty="0"/>
              <a:t>, </a:t>
            </a:r>
            <a:r>
              <a:rPr lang="fr-FR" dirty="0">
                <a:hlinkClick r:id="rId7">
                  <a:extLst>
                    <a:ext uri="{A12FA001-AC4F-418D-AE19-62706E023703}">
                      <ahyp:hlinkClr xmlns:ahyp="http://schemas.microsoft.com/office/drawing/2018/hyperlinkcolor" val="tx"/>
                    </a:ext>
                  </a:extLst>
                </a:hlinkClick>
              </a:rPr>
              <a:t>JurisData n° 2010-022545</a:t>
            </a:r>
            <a:r>
              <a:rPr lang="fr-FR" dirty="0"/>
              <a:t> ; Bull. civ. 2010, I, n° 252 </a:t>
            </a:r>
          </a:p>
        </p:txBody>
      </p:sp>
    </p:spTree>
    <p:extLst>
      <p:ext uri="{BB962C8B-B14F-4D97-AF65-F5344CB8AC3E}">
        <p14:creationId xmlns:p14="http://schemas.microsoft.com/office/powerpoint/2010/main" val="1217706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796BC4-5503-F043-8EFD-F3A743EE73A9}"/>
              </a:ext>
            </a:extLst>
          </p:cNvPr>
          <p:cNvSpPr>
            <a:spLocks noGrp="1"/>
          </p:cNvSpPr>
          <p:nvPr>
            <p:ph type="title"/>
          </p:nvPr>
        </p:nvSpPr>
        <p:spPr>
          <a:xfrm>
            <a:off x="646111" y="452718"/>
            <a:ext cx="9404723" cy="635853"/>
          </a:xfrm>
        </p:spPr>
        <p:txBody>
          <a:bodyPr/>
          <a:lstStyle/>
          <a:p>
            <a:pPr algn="ctr"/>
            <a:r>
              <a:rPr lang="fr-FR" sz="2000" dirty="0"/>
              <a:t>Clauses relatives au prix et formation du contrat de vente</a:t>
            </a:r>
          </a:p>
        </p:txBody>
      </p:sp>
      <p:sp>
        <p:nvSpPr>
          <p:cNvPr id="3" name="Espace réservé du contenu 2">
            <a:extLst>
              <a:ext uri="{FF2B5EF4-FFF2-40B4-BE49-F238E27FC236}">
                <a16:creationId xmlns:a16="http://schemas.microsoft.com/office/drawing/2014/main" id="{3E6E86BC-57A0-CF4C-9C5C-02ED2D642362}"/>
              </a:ext>
            </a:extLst>
          </p:cNvPr>
          <p:cNvSpPr>
            <a:spLocks noGrp="1"/>
          </p:cNvSpPr>
          <p:nvPr>
            <p:ph idx="1"/>
          </p:nvPr>
        </p:nvSpPr>
        <p:spPr>
          <a:xfrm>
            <a:off x="1255712" y="1012372"/>
            <a:ext cx="8946541" cy="5693228"/>
          </a:xfrm>
        </p:spPr>
        <p:txBody>
          <a:bodyPr>
            <a:noAutofit/>
          </a:bodyPr>
          <a:lstStyle/>
          <a:p>
            <a:pPr marL="0" indent="0">
              <a:buNone/>
            </a:pPr>
            <a:endParaRPr lang="fr-FR" sz="1200" dirty="0"/>
          </a:p>
          <a:p>
            <a:pPr algn="just"/>
            <a:endParaRPr lang="fr-FR" sz="1600" dirty="0"/>
          </a:p>
          <a:p>
            <a:pPr algn="just"/>
            <a:r>
              <a:rPr lang="fr-FR" sz="1600" dirty="0"/>
              <a:t>Séquestre: absence de responsabilité du notaire pour défaut de séquestre des sommes versées à l’occasion de la promesse: </a:t>
            </a:r>
            <a:r>
              <a:rPr lang="fr-FR" sz="1600" dirty="0" err="1"/>
              <a:t>Cass</a:t>
            </a:r>
            <a:r>
              <a:rPr lang="fr-FR" sz="1600" dirty="0"/>
              <a:t>. 3</a:t>
            </a:r>
            <a:r>
              <a:rPr lang="fr-FR" sz="1600" baseline="30000" dirty="0"/>
              <a:t>ème</a:t>
            </a:r>
            <a:r>
              <a:rPr lang="fr-FR" sz="1600" dirty="0"/>
              <a:t> civ., 7 nov. 2019, n° 18-17267: «  Mais attendu qu'ayant relevé que les clauses insérées à la promesse unilatérale que M. et Mme K... avaient signée n'étaient pas d'une complexité telle que, même profanes en matière immobilière, ils n'eussent pu comprendre que la bénéficiaire ne s'était engagée à acquérir leur bien que sous diverses conditions suspensives, dont celle d'obtention d'un permis de construire purgé du recours des tiers dans un certain délai, que M. et Mme K... ne pouvaient davantage faire grief au notaire de n'avoir pas exigé le séquestre de l'indemnité d'immobilisation lors de la signature de la promesse alors qu'ils n'établissaient pas subir un préjudice spécifique résultant de ce manquement, notamment, du fait que la société </a:t>
            </a:r>
            <a:r>
              <a:rPr lang="fr-FR" sz="1600" dirty="0" err="1"/>
              <a:t>Foncinvest</a:t>
            </a:r>
            <a:r>
              <a:rPr lang="fr-FR" sz="1600" dirty="0"/>
              <a:t> serait insolvable, la cour d'appel a pu retenir qu'au vu de ces éléments, M. et Mme K... ne justifiaient pas leur demande de dommages-intérêts dirigée contre le notaire et a, par ces seuls motifs, légalement justifié sa décision ». </a:t>
            </a:r>
            <a:r>
              <a:rPr lang="fr-FR" sz="1600" dirty="0" err="1"/>
              <a:t>Comp</a:t>
            </a:r>
            <a:r>
              <a:rPr lang="fr-FR" sz="1600" dirty="0"/>
              <a:t>. </a:t>
            </a:r>
            <a:r>
              <a:rPr lang="fr-FR" sz="1600" dirty="0" err="1"/>
              <a:t>Cass</a:t>
            </a:r>
            <a:r>
              <a:rPr lang="fr-FR" sz="1600" dirty="0"/>
              <a:t>. 1</a:t>
            </a:r>
            <a:r>
              <a:rPr lang="fr-FR" sz="1600" baseline="30000" dirty="0"/>
              <a:t>re</a:t>
            </a:r>
            <a:r>
              <a:rPr lang="fr-FR" sz="1600" dirty="0"/>
              <a:t> civ., 5 février 2020, n° 18-24580</a:t>
            </a:r>
          </a:p>
        </p:txBody>
      </p:sp>
    </p:spTree>
    <p:extLst>
      <p:ext uri="{BB962C8B-B14F-4D97-AF65-F5344CB8AC3E}">
        <p14:creationId xmlns:p14="http://schemas.microsoft.com/office/powerpoint/2010/main" val="897355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1392B0-3197-B141-9091-9B8C8A2735E5}"/>
              </a:ext>
            </a:extLst>
          </p:cNvPr>
          <p:cNvSpPr>
            <a:spLocks noGrp="1"/>
          </p:cNvSpPr>
          <p:nvPr>
            <p:ph type="title"/>
          </p:nvPr>
        </p:nvSpPr>
        <p:spPr>
          <a:xfrm>
            <a:off x="646111" y="452718"/>
            <a:ext cx="9404723" cy="407894"/>
          </a:xfrm>
        </p:spPr>
        <p:txBody>
          <a:bodyPr/>
          <a:lstStyle/>
          <a:p>
            <a:pPr algn="ctr"/>
            <a:r>
              <a:rPr lang="fr-FR" sz="1600" dirty="0"/>
              <a:t>Clauses relatives au prix et formation du contrat de vente</a:t>
            </a:r>
          </a:p>
        </p:txBody>
      </p:sp>
      <p:sp>
        <p:nvSpPr>
          <p:cNvPr id="3" name="Espace réservé du contenu 2">
            <a:extLst>
              <a:ext uri="{FF2B5EF4-FFF2-40B4-BE49-F238E27FC236}">
                <a16:creationId xmlns:a16="http://schemas.microsoft.com/office/drawing/2014/main" id="{DD2D2359-24D9-AA49-AF63-F7AB5027B0A6}"/>
              </a:ext>
            </a:extLst>
          </p:cNvPr>
          <p:cNvSpPr>
            <a:spLocks noGrp="1"/>
          </p:cNvSpPr>
          <p:nvPr>
            <p:ph idx="1"/>
          </p:nvPr>
        </p:nvSpPr>
        <p:spPr>
          <a:xfrm>
            <a:off x="1103312" y="860612"/>
            <a:ext cx="8946541" cy="5884433"/>
          </a:xfrm>
        </p:spPr>
        <p:txBody>
          <a:bodyPr>
            <a:normAutofit fontScale="85000" lnSpcReduction="20000"/>
          </a:bodyPr>
          <a:lstStyle/>
          <a:p>
            <a:r>
              <a:rPr lang="fr-FR" sz="1400" dirty="0"/>
              <a:t>Prêt:</a:t>
            </a:r>
          </a:p>
          <a:p>
            <a:pPr lvl="1"/>
            <a:r>
              <a:rPr lang="fr-FR" sz="1400" dirty="0"/>
              <a:t>TEG erroné ou omis: sanctions? Déchéance des intérêts en proportion du préjudice pour les contrats conclus après l’entrée en vigueur de l’ord. du 17 juillet 2019 et revirement pour les contrats conclus antérieurement:</a:t>
            </a:r>
          </a:p>
          <a:p>
            <a:pPr lvl="2"/>
            <a:r>
              <a:rPr lang="fr-FR" sz="1400" dirty="0" err="1"/>
              <a:t>Cass</a:t>
            </a:r>
            <a:r>
              <a:rPr lang="fr-FR" sz="1400" dirty="0"/>
              <a:t>. 1</a:t>
            </a:r>
            <a:r>
              <a:rPr lang="fr-FR" sz="1400" baseline="30000" dirty="0"/>
              <a:t>re</a:t>
            </a:r>
            <a:r>
              <a:rPr lang="fr-FR" sz="1400" dirty="0"/>
              <a:t> civ., 12 septembre 2019, n° 18-16844</a:t>
            </a:r>
          </a:p>
          <a:p>
            <a:pPr lvl="2"/>
            <a:r>
              <a:rPr lang="fr-FR" sz="1400" dirty="0" err="1"/>
              <a:t>Cass</a:t>
            </a:r>
            <a:r>
              <a:rPr lang="fr-FR" sz="1400" dirty="0"/>
              <a:t>. 1</a:t>
            </a:r>
            <a:r>
              <a:rPr lang="fr-FR" sz="1400" baseline="30000" dirty="0"/>
              <a:t>re</a:t>
            </a:r>
            <a:r>
              <a:rPr lang="fr-FR" sz="1400" dirty="0"/>
              <a:t> civ., 10 juin 2020, n° 18-24287:</a:t>
            </a:r>
          </a:p>
          <a:p>
            <a:pPr lvl="3"/>
            <a:r>
              <a:rPr lang="fr-FR" b="1" dirty="0"/>
              <a:t>Ayant relevé que le taux effectif global était erroné dans l’écrit constatant le contrat de prêt, faute d’inclusion du taux de cotisation mensuelle d’assurance réellement prélevé, et fait ressortir que l’erreur commise était supérieure à la décimale prescrite par l’article R. 313-1 du code de la consommation, une cour d’appel retient, à bon droit, que la sanction de l’erreur affectant le taux effectif global est la déchéance du droit aux intérêts de la banque dans la proportion fixée par le juge.</a:t>
            </a:r>
            <a:endParaRPr lang="fr-FR" sz="1200" dirty="0"/>
          </a:p>
          <a:p>
            <a:pPr lvl="2"/>
            <a:r>
              <a:rPr lang="fr-FR" sz="1400" dirty="0" err="1"/>
              <a:t>Cass</a:t>
            </a:r>
            <a:r>
              <a:rPr lang="fr-FR" sz="1400" dirty="0"/>
              <a:t>. 1</a:t>
            </a:r>
            <a:r>
              <a:rPr lang="fr-FR" sz="1400" baseline="30000" dirty="0"/>
              <a:t>re</a:t>
            </a:r>
            <a:r>
              <a:rPr lang="fr-FR" sz="1400" dirty="0"/>
              <a:t> civ., 10 juin 2020, Avis 150004 demande n° 20-70001:</a:t>
            </a:r>
          </a:p>
          <a:p>
            <a:pPr lvl="3"/>
            <a:r>
              <a:rPr lang="fr-FR" b="1" dirty="0"/>
              <a:t>Les dispositions de l’ordonnance n° 2019-740 du 17 juillet 2019 sont inapplicables aux contrats de crédit conclus avant son entrée en vigueur.</a:t>
            </a:r>
            <a:endParaRPr lang="fr-FR" dirty="0"/>
          </a:p>
          <a:p>
            <a:pPr lvl="3"/>
            <a:r>
              <a:rPr lang="fr-FR" b="1" dirty="0"/>
              <a:t>En cas d’erreur affectant le calcul du taux effectif global ou du taux conventionnel mentionnés dans l’avenant au contrat de crédit immobilier, le prêteur peut être déchu de son droit aux intérêts dans la proportion fixée par la juge.</a:t>
            </a:r>
            <a:endParaRPr lang="fr-FR" dirty="0"/>
          </a:p>
          <a:p>
            <a:pPr lvl="3"/>
            <a:endParaRPr lang="fr-FR" sz="1200" dirty="0"/>
          </a:p>
          <a:p>
            <a:pPr lvl="2"/>
            <a:r>
              <a:rPr lang="fr-FR" sz="1400" dirty="0" err="1"/>
              <a:t>Cass</a:t>
            </a:r>
            <a:r>
              <a:rPr lang="fr-FR" sz="1400" dirty="0"/>
              <a:t>. 1</a:t>
            </a:r>
            <a:r>
              <a:rPr lang="fr-FR" sz="1400" baseline="30000" dirty="0"/>
              <a:t>re</a:t>
            </a:r>
            <a:r>
              <a:rPr lang="fr-FR" sz="1400" dirty="0"/>
              <a:t> civ., 12 juin 2020, n° 19-16401 et </a:t>
            </a:r>
            <a:r>
              <a:rPr lang="fr-FR" sz="1400" dirty="0" err="1"/>
              <a:t>Cass</a:t>
            </a:r>
            <a:r>
              <a:rPr lang="fr-FR" sz="1400" dirty="0"/>
              <a:t>. 1</a:t>
            </a:r>
            <a:r>
              <a:rPr lang="fr-FR" sz="1400" baseline="30000" dirty="0"/>
              <a:t>re</a:t>
            </a:r>
            <a:r>
              <a:rPr lang="fr-FR" sz="1400" dirty="0"/>
              <a:t> civ., 12 juin 2020, n° 19-12984:</a:t>
            </a:r>
          </a:p>
          <a:p>
            <a:pPr lvl="3"/>
            <a:r>
              <a:rPr lang="fr-FR" dirty="0"/>
              <a:t>Il résulte des articles L. 312-8 et L. 312-33 du code de la consommation, dans leur rédaction antérieure à celle issue de l'ordonnance n° 2016-301 du 14 mars 2016, que l'inexactitude du TEG mentionné dans une offre de prêt acceptée est sanctionnée par la déchéance, totale ou partielle, du droit du prêteur aux intérêts, dans la proportion fixée par le juge.</a:t>
            </a:r>
            <a:br>
              <a:rPr lang="fr-FR" sz="1200" dirty="0"/>
            </a:br>
            <a:br>
              <a:rPr lang="fr-FR" sz="1200" dirty="0"/>
            </a:br>
            <a:r>
              <a:rPr lang="fr-FR" dirty="0"/>
              <a:t>5. Après avoir relevé que les erreurs invoquées susceptibles d'affecter le TEG figuraient dans l'offre de prêt immobilier acceptée le 14 juillet 2010, la cour d'appel en a déduit, à bon droit, que la seule sanction encourue était la déchéance totale ou partielle du droit aux intérêts du prêteur et que les demandes des emprunteurs en annulation de la stipulation d'intérêts, substitution de l'intérêt au taux légal et remboursement des intérêts indus devaient être rejetées.</a:t>
            </a:r>
            <a:endParaRPr lang="fr-FR" sz="1200" dirty="0"/>
          </a:p>
          <a:p>
            <a:pPr lvl="3"/>
            <a:endParaRPr lang="fr-FR" sz="1200" dirty="0"/>
          </a:p>
          <a:p>
            <a:pPr lvl="3"/>
            <a:endParaRPr lang="fr-FR" sz="1200" dirty="0"/>
          </a:p>
          <a:p>
            <a:endParaRPr lang="fr-FR" dirty="0"/>
          </a:p>
        </p:txBody>
      </p:sp>
    </p:spTree>
    <p:extLst>
      <p:ext uri="{BB962C8B-B14F-4D97-AF65-F5344CB8AC3E}">
        <p14:creationId xmlns:p14="http://schemas.microsoft.com/office/powerpoint/2010/main" val="1576641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DE4165-C425-954D-891B-8A15498F2363}"/>
              </a:ext>
            </a:extLst>
          </p:cNvPr>
          <p:cNvSpPr>
            <a:spLocks noGrp="1"/>
          </p:cNvSpPr>
          <p:nvPr>
            <p:ph type="title"/>
          </p:nvPr>
        </p:nvSpPr>
        <p:spPr>
          <a:xfrm>
            <a:off x="646111" y="452718"/>
            <a:ext cx="9404723" cy="790295"/>
          </a:xfrm>
        </p:spPr>
        <p:txBody>
          <a:bodyPr/>
          <a:lstStyle/>
          <a:p>
            <a:pPr algn="ctr"/>
            <a:r>
              <a:rPr lang="fr-FR" sz="2800" dirty="0"/>
              <a:t>Clause d’inaliénabilité et promesse de vente</a:t>
            </a:r>
          </a:p>
        </p:txBody>
      </p:sp>
      <p:sp>
        <p:nvSpPr>
          <p:cNvPr id="3" name="Espace réservé du contenu 2">
            <a:extLst>
              <a:ext uri="{FF2B5EF4-FFF2-40B4-BE49-F238E27FC236}">
                <a16:creationId xmlns:a16="http://schemas.microsoft.com/office/drawing/2014/main" id="{16C668C6-76A9-1442-AF95-19DF704085A5}"/>
              </a:ext>
            </a:extLst>
          </p:cNvPr>
          <p:cNvSpPr>
            <a:spLocks noGrp="1"/>
          </p:cNvSpPr>
          <p:nvPr>
            <p:ph idx="1"/>
          </p:nvPr>
        </p:nvSpPr>
        <p:spPr>
          <a:xfrm>
            <a:off x="1103312" y="1700213"/>
            <a:ext cx="8946541" cy="5157787"/>
          </a:xfrm>
        </p:spPr>
        <p:txBody>
          <a:bodyPr/>
          <a:lstStyle/>
          <a:p>
            <a:r>
              <a:rPr lang="fr-FR" dirty="0" err="1"/>
              <a:t>C</a:t>
            </a:r>
            <a:r>
              <a:rPr lang="fr-FR" sz="1600" dirty="0" err="1"/>
              <a:t>ass</a:t>
            </a:r>
            <a:r>
              <a:rPr lang="fr-FR" sz="1600" dirty="0"/>
              <a:t>. 1</a:t>
            </a:r>
            <a:r>
              <a:rPr lang="fr-FR" sz="1600" baseline="30000" dirty="0"/>
              <a:t>re</a:t>
            </a:r>
            <a:r>
              <a:rPr lang="fr-FR" sz="1600" dirty="0"/>
              <a:t> civ., 30 janvier 2020, n° 18-25381:</a:t>
            </a:r>
          </a:p>
          <a:p>
            <a:pPr lvl="1"/>
            <a:r>
              <a:rPr lang="fr-FR" sz="1600" dirty="0"/>
              <a:t>Bien donné avec une clause d’interdiction d’aliéner. Donataire propriétaire qui loue le bien. Donateur initial du bien décédé entre 2007 et 2014</a:t>
            </a:r>
          </a:p>
          <a:p>
            <a:pPr lvl="1"/>
            <a:r>
              <a:rPr lang="fr-FR" sz="1600" dirty="0"/>
              <a:t>Promesse synallagmatique de vente de 2007 consentie par un propriétaire bailleur à son locataire. Vente qui n’a pas été finalisée car le bien affecté d’une clause d’inaliénabilité.</a:t>
            </a:r>
          </a:p>
          <a:p>
            <a:pPr lvl="1"/>
            <a:r>
              <a:rPr lang="fr-FR" sz="1600" dirty="0"/>
              <a:t>Donation ayant pour objet un bien immobilier loué à un tiers en 2014.</a:t>
            </a:r>
          </a:p>
          <a:p>
            <a:pPr lvl="1"/>
            <a:r>
              <a:rPr lang="fr-FR" sz="1600" dirty="0"/>
              <a:t>Assignation du locataire du donataire et du propriétaire en nullité de la libéralité et en indemnisation.</a:t>
            </a:r>
          </a:p>
          <a:p>
            <a:pPr lvl="1"/>
            <a:r>
              <a:rPr lang="fr-FR" sz="1600" dirty="0"/>
              <a:t>Valeur de la promesse de vente portant sur un bien comprenant une clause d’inaliénabilité?</a:t>
            </a:r>
          </a:p>
          <a:p>
            <a:pPr lvl="1"/>
            <a:r>
              <a:rPr lang="fr-FR" sz="1600" dirty="0"/>
              <a:t>CONCLUSION: la Cour de cassation valide la promesse et prononce la nullité de la donation qui portait sur la chose d’autrui. Le décès du donateur met fin à l’interdiction d’aliéner qui ne peut être que temporaire.</a:t>
            </a:r>
          </a:p>
          <a:p>
            <a:pPr marL="457200" lvl="1" indent="0">
              <a:buNone/>
            </a:pPr>
            <a:r>
              <a:rPr lang="fr-FR" dirty="0"/>
              <a:t>Morale de l’histoire: la conclusion d’une vente sous la condition suspensive d’une disponibilité future est envisageable.</a:t>
            </a:r>
          </a:p>
        </p:txBody>
      </p:sp>
    </p:spTree>
    <p:extLst>
      <p:ext uri="{BB962C8B-B14F-4D97-AF65-F5344CB8AC3E}">
        <p14:creationId xmlns:p14="http://schemas.microsoft.com/office/powerpoint/2010/main" val="29832501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BB2E5E-6E98-5644-9AD2-81FBE4175316}"/>
              </a:ext>
            </a:extLst>
          </p:cNvPr>
          <p:cNvSpPr>
            <a:spLocks noGrp="1"/>
          </p:cNvSpPr>
          <p:nvPr>
            <p:ph type="title"/>
          </p:nvPr>
        </p:nvSpPr>
        <p:spPr>
          <a:xfrm>
            <a:off x="1891393" y="400753"/>
            <a:ext cx="8360971" cy="842981"/>
          </a:xfrm>
        </p:spPr>
        <p:txBody>
          <a:bodyPr>
            <a:normAutofit fontScale="90000"/>
          </a:bodyPr>
          <a:lstStyle/>
          <a:p>
            <a:r>
              <a:rPr lang="fr-FR" dirty="0"/>
              <a:t>Clauses sensibles et exécution du contrat de vente immobilière</a:t>
            </a:r>
          </a:p>
        </p:txBody>
      </p:sp>
      <p:sp>
        <p:nvSpPr>
          <p:cNvPr id="3" name="Espace réservé du contenu 2">
            <a:extLst>
              <a:ext uri="{FF2B5EF4-FFF2-40B4-BE49-F238E27FC236}">
                <a16:creationId xmlns:a16="http://schemas.microsoft.com/office/drawing/2014/main" id="{A7B04AA9-DBC8-E94E-B012-9A1F71B55E7C}"/>
              </a:ext>
            </a:extLst>
          </p:cNvPr>
          <p:cNvSpPr>
            <a:spLocks noGrp="1"/>
          </p:cNvSpPr>
          <p:nvPr>
            <p:ph idx="1"/>
          </p:nvPr>
        </p:nvSpPr>
        <p:spPr/>
        <p:txBody>
          <a:bodyPr/>
          <a:lstStyle/>
          <a:p>
            <a:r>
              <a:rPr lang="fr-FR" dirty="0"/>
              <a:t>Principes généraux</a:t>
            </a:r>
          </a:p>
          <a:p>
            <a:r>
              <a:rPr lang="fr-FR" dirty="0"/>
              <a:t>Clause relative au prix : indexation, de révision, viager </a:t>
            </a:r>
          </a:p>
          <a:p>
            <a:r>
              <a:rPr lang="fr-FR" dirty="0"/>
              <a:t>Clause d’entrée en jouissance retardée ou anticipée </a:t>
            </a:r>
          </a:p>
          <a:p>
            <a:r>
              <a:rPr lang="fr-FR" dirty="0"/>
              <a:t>Clause d’indivisibilité </a:t>
            </a:r>
          </a:p>
          <a:p>
            <a:r>
              <a:rPr lang="fr-FR" dirty="0"/>
              <a:t>Clause relative à la durée (clauses de délai, clauses de tolérance...). </a:t>
            </a:r>
          </a:p>
          <a:p>
            <a:pPr marL="0" indent="0">
              <a:buNone/>
            </a:pPr>
            <a:endParaRPr lang="fr-FR" dirty="0"/>
          </a:p>
        </p:txBody>
      </p:sp>
    </p:spTree>
    <p:extLst>
      <p:ext uri="{BB962C8B-B14F-4D97-AF65-F5344CB8AC3E}">
        <p14:creationId xmlns:p14="http://schemas.microsoft.com/office/powerpoint/2010/main" val="3695135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1688E-8159-E345-B8BC-A3529D1063BA}"/>
              </a:ext>
            </a:extLst>
          </p:cNvPr>
          <p:cNvSpPr>
            <a:spLocks noGrp="1"/>
          </p:cNvSpPr>
          <p:nvPr>
            <p:ph type="title"/>
          </p:nvPr>
        </p:nvSpPr>
        <p:spPr/>
        <p:txBody>
          <a:bodyPr/>
          <a:lstStyle/>
          <a:p>
            <a:r>
              <a:rPr lang="fr-FR" dirty="0"/>
              <a:t>Principes généraux</a:t>
            </a:r>
          </a:p>
        </p:txBody>
      </p:sp>
      <p:sp>
        <p:nvSpPr>
          <p:cNvPr id="3" name="Espace réservé du contenu 2">
            <a:extLst>
              <a:ext uri="{FF2B5EF4-FFF2-40B4-BE49-F238E27FC236}">
                <a16:creationId xmlns:a16="http://schemas.microsoft.com/office/drawing/2014/main" id="{459F23FF-0BFC-F242-AF2A-AC3086497375}"/>
              </a:ext>
            </a:extLst>
          </p:cNvPr>
          <p:cNvSpPr>
            <a:spLocks noGrp="1"/>
          </p:cNvSpPr>
          <p:nvPr>
            <p:ph idx="1"/>
          </p:nvPr>
        </p:nvSpPr>
        <p:spPr/>
        <p:txBody>
          <a:bodyPr/>
          <a:lstStyle/>
          <a:p>
            <a:r>
              <a:rPr lang="fr-FR" dirty="0"/>
              <a:t>Effets du contrat et transmission des droits, obligations et contrats:</a:t>
            </a:r>
          </a:p>
          <a:p>
            <a:pPr lvl="1"/>
            <a:r>
              <a:rPr lang="fr-FR" dirty="0" err="1"/>
              <a:t>Cass</a:t>
            </a:r>
            <a:r>
              <a:rPr lang="fr-FR" dirty="0"/>
              <a:t>. 3</a:t>
            </a:r>
            <a:r>
              <a:rPr lang="fr-FR" baseline="30000" dirty="0"/>
              <a:t>ème</a:t>
            </a:r>
            <a:r>
              <a:rPr lang="fr-FR" dirty="0"/>
              <a:t> civ., 7 mars 2019, n° 18-10973: promesse synallagmatique de vente et sort du contrat d’assurance.</a:t>
            </a:r>
          </a:p>
        </p:txBody>
      </p:sp>
    </p:spTree>
    <p:extLst>
      <p:ext uri="{BB962C8B-B14F-4D97-AF65-F5344CB8AC3E}">
        <p14:creationId xmlns:p14="http://schemas.microsoft.com/office/powerpoint/2010/main" val="3687622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F5DED1-A105-9545-AB4E-3F72BFD01139}"/>
              </a:ext>
            </a:extLst>
          </p:cNvPr>
          <p:cNvSpPr>
            <a:spLocks noGrp="1"/>
          </p:cNvSpPr>
          <p:nvPr>
            <p:ph type="title"/>
          </p:nvPr>
        </p:nvSpPr>
        <p:spPr/>
        <p:txBody>
          <a:bodyPr>
            <a:normAutofit/>
          </a:bodyPr>
          <a:lstStyle/>
          <a:p>
            <a:r>
              <a:rPr lang="fr-FR" dirty="0"/>
              <a:t>Clause relative au prix: indexation, clause de révision, viager…</a:t>
            </a:r>
          </a:p>
        </p:txBody>
      </p:sp>
      <p:sp>
        <p:nvSpPr>
          <p:cNvPr id="3" name="Espace réservé du contenu 2">
            <a:extLst>
              <a:ext uri="{FF2B5EF4-FFF2-40B4-BE49-F238E27FC236}">
                <a16:creationId xmlns:a16="http://schemas.microsoft.com/office/drawing/2014/main" id="{9FECBC65-5FD4-8240-8CAC-D3E7E2429228}"/>
              </a:ext>
            </a:extLst>
          </p:cNvPr>
          <p:cNvSpPr>
            <a:spLocks noGrp="1"/>
          </p:cNvSpPr>
          <p:nvPr>
            <p:ph idx="1"/>
          </p:nvPr>
        </p:nvSpPr>
        <p:spPr/>
        <p:txBody>
          <a:bodyPr/>
          <a:lstStyle/>
          <a:p>
            <a:r>
              <a:rPr lang="fr-FR" dirty="0"/>
              <a:t>Modalités et fixation du prix</a:t>
            </a:r>
          </a:p>
          <a:p>
            <a:r>
              <a:rPr lang="fr-FR" dirty="0"/>
              <a:t>Clauses d’indexation et monétaires</a:t>
            </a:r>
          </a:p>
          <a:p>
            <a:r>
              <a:rPr lang="fr-FR" dirty="0"/>
              <a:t>Clause de révision</a:t>
            </a:r>
          </a:p>
        </p:txBody>
      </p:sp>
    </p:spTree>
    <p:extLst>
      <p:ext uri="{BB962C8B-B14F-4D97-AF65-F5344CB8AC3E}">
        <p14:creationId xmlns:p14="http://schemas.microsoft.com/office/powerpoint/2010/main" val="132650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859BDF-0C60-284C-B7DA-1B23CB3521F0}"/>
              </a:ext>
            </a:extLst>
          </p:cNvPr>
          <p:cNvSpPr>
            <a:spLocks noGrp="1"/>
          </p:cNvSpPr>
          <p:nvPr>
            <p:ph type="title"/>
          </p:nvPr>
        </p:nvSpPr>
        <p:spPr>
          <a:xfrm>
            <a:off x="646111" y="452718"/>
            <a:ext cx="9404723" cy="773654"/>
          </a:xfrm>
        </p:spPr>
        <p:txBody>
          <a:bodyPr/>
          <a:lstStyle/>
          <a:p>
            <a:pPr algn="ctr"/>
            <a:r>
              <a:rPr lang="fr-FR" dirty="0"/>
              <a:t>PROPOS INTRODUCTIFS</a:t>
            </a:r>
          </a:p>
        </p:txBody>
      </p:sp>
      <p:sp>
        <p:nvSpPr>
          <p:cNvPr id="3" name="Espace réservé du contenu 2">
            <a:extLst>
              <a:ext uri="{FF2B5EF4-FFF2-40B4-BE49-F238E27FC236}">
                <a16:creationId xmlns:a16="http://schemas.microsoft.com/office/drawing/2014/main" id="{B4E923EB-50EF-2041-888B-FE61B1B36C12}"/>
              </a:ext>
            </a:extLst>
          </p:cNvPr>
          <p:cNvSpPr>
            <a:spLocks noGrp="1"/>
          </p:cNvSpPr>
          <p:nvPr>
            <p:ph idx="1"/>
          </p:nvPr>
        </p:nvSpPr>
        <p:spPr/>
        <p:txBody>
          <a:bodyPr>
            <a:normAutofit fontScale="85000" lnSpcReduction="10000"/>
          </a:bodyPr>
          <a:lstStyle/>
          <a:p>
            <a:pPr lvl="1" algn="just"/>
            <a:r>
              <a:rPr lang="fr-FR" sz="2400" dirty="0"/>
              <a:t>Soumission à un statut Impératif: </a:t>
            </a:r>
          </a:p>
          <a:p>
            <a:pPr lvl="3" algn="just"/>
            <a:r>
              <a:rPr lang="fr-FR" dirty="0" err="1"/>
              <a:t>Cass</a:t>
            </a:r>
            <a:r>
              <a:rPr lang="fr-FR" dirty="0"/>
              <a:t>. 1</a:t>
            </a:r>
            <a:r>
              <a:rPr lang="fr-FR" baseline="30000" dirty="0"/>
              <a:t>re</a:t>
            </a:r>
            <a:r>
              <a:rPr lang="fr-FR" dirty="0"/>
              <a:t> civ., 11 déc. 2019, n’ 18-14191, inédit</a:t>
            </a:r>
            <a:r>
              <a:rPr lang="fr-FR" sz="2400" dirty="0"/>
              <a:t> : </a:t>
            </a:r>
            <a:r>
              <a:rPr lang="fr-FR" i="1" dirty="0"/>
              <a:t>« Qu’en statuant ainsi, alors que, même dans l’hypothèse où le contrat conclu n’entre pas dans le champ d’application de dispositions du code de la consommation, les parties peuvent convenir de l’y soumettre, et qu’il résultait de ses constatations que l’accord du 23 octobre 2009 prévoyait expressément l’application d’un TEG égal à 4,49 % au titre de l’échelonnement du solde de résiliation, fondée sur les articles L. 313-4 du code monétaire et financier et L. 313-1, L. 313-2, R. 313-1 et R. 313-2 du code de la consommation, la cour d’appel a violé »</a:t>
            </a:r>
            <a:r>
              <a:rPr lang="fr-FR" dirty="0"/>
              <a:t> l’article 1134 ancien du Code civil.</a:t>
            </a:r>
          </a:p>
          <a:p>
            <a:pPr lvl="3" algn="just"/>
            <a:r>
              <a:rPr lang="fr-FR" dirty="0"/>
              <a:t>(</a:t>
            </a:r>
            <a:r>
              <a:rPr lang="fr-FR" dirty="0">
                <a:hlinkClick r:id="rId2">
                  <a:extLst>
                    <a:ext uri="{A12FA001-AC4F-418D-AE19-62706E023703}">
                      <ahyp:hlinkClr xmlns:ahyp="http://schemas.microsoft.com/office/drawing/2018/hyperlinkcolor" val="tx"/>
                    </a:ext>
                  </a:extLst>
                </a:hlinkClick>
              </a:rPr>
              <a:t>Cass. 3e civ., 5 déc. 2019, n° 18-24.152, FS-P+B+I</a:t>
            </a:r>
            <a:r>
              <a:rPr lang="fr-FR" dirty="0"/>
              <a:t> : </a:t>
            </a:r>
            <a:r>
              <a:rPr lang="fr-FR" dirty="0">
                <a:hlinkClick r:id="rId3">
                  <a:extLst>
                    <a:ext uri="{A12FA001-AC4F-418D-AE19-62706E023703}">
                      <ahyp:hlinkClr xmlns:ahyp="http://schemas.microsoft.com/office/drawing/2018/hyperlinkcolor" val="tx"/>
                    </a:ext>
                  </a:extLst>
                </a:hlinkClick>
              </a:rPr>
              <a:t>JurisData n° 2019-021779</a:t>
            </a:r>
            <a:r>
              <a:rPr lang="fr-FR" dirty="0"/>
              <a:t>): </a:t>
            </a:r>
            <a:r>
              <a:rPr lang="fr-FR" i="1" dirty="0"/>
              <a:t>« les parties peuvent conférer contractuellement à un acquéreur professionnel la faculté de rétractation prévue par l'article L. 271-1 du code de la construction et de l'habitation ; qu'ayant retenu souverainement, d'une part, qu'en dépit de la qualité de professionnel de l'immobilier de la société </a:t>
            </a:r>
            <a:r>
              <a:rPr lang="fr-FR" i="1" dirty="0" err="1"/>
              <a:t>Mitchun</a:t>
            </a:r>
            <a:r>
              <a:rPr lang="fr-FR" i="1" dirty="0"/>
              <a:t>, les vendeurs avaient sciemment accepté la clause négociée par laquelle ils avaient donné, ensemble avec l'acquéreur, mandat exprès au notaire de notifier le droit de rétractation de l'article L. 271-1 précité à la société </a:t>
            </a:r>
            <a:r>
              <a:rPr lang="fr-FR" i="1" dirty="0" err="1"/>
              <a:t>Mitchun</a:t>
            </a:r>
            <a:r>
              <a:rPr lang="fr-FR" i="1" dirty="0"/>
              <a:t>, d'autre part, que les vendeurs ne justifiaient d'aucune erreur sur l'objet de la société acquéreur ni de conditions de négociation et de signature propres à établir qu'ils n'auraient pas négocié les termes du contrat et ne démontraient pas que la clause prévoyant le droit de rétractation serait une clause de style, enfin, que les termes « acquéreur non professionnel » figurant dans la clause litigieuse avaient pour effet de conférer un droit de rétractation à l'acquéreur, clairement identifié comme étant la société </a:t>
            </a:r>
            <a:r>
              <a:rPr lang="fr-FR" i="1" dirty="0" err="1"/>
              <a:t>Mitchun</a:t>
            </a:r>
            <a:r>
              <a:rPr lang="fr-FR" i="1" dirty="0"/>
              <a:t>, la cour d'appel en a déduit à bon droit que M. E... et Mme H... ne pouvaient contester le droit de rétractation qu'ils avaient contractuellement conféré à celle-ci ».</a:t>
            </a:r>
            <a:r>
              <a:rPr lang="fr-FR" dirty="0"/>
              <a:t> </a:t>
            </a:r>
            <a:endParaRPr lang="fr-FR" sz="2200" dirty="0"/>
          </a:p>
          <a:p>
            <a:endParaRPr lang="fr-FR" dirty="0"/>
          </a:p>
        </p:txBody>
      </p:sp>
    </p:spTree>
    <p:extLst>
      <p:ext uri="{BB962C8B-B14F-4D97-AF65-F5344CB8AC3E}">
        <p14:creationId xmlns:p14="http://schemas.microsoft.com/office/powerpoint/2010/main" val="1688377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710BD7-9A4A-E441-B1B1-611865F17321}"/>
              </a:ext>
            </a:extLst>
          </p:cNvPr>
          <p:cNvSpPr>
            <a:spLocks noGrp="1"/>
          </p:cNvSpPr>
          <p:nvPr>
            <p:ph type="title"/>
          </p:nvPr>
        </p:nvSpPr>
        <p:spPr>
          <a:xfrm>
            <a:off x="646111" y="452718"/>
            <a:ext cx="9404723" cy="733825"/>
          </a:xfrm>
        </p:spPr>
        <p:txBody>
          <a:bodyPr>
            <a:normAutofit/>
          </a:bodyPr>
          <a:lstStyle/>
          <a:p>
            <a:pPr algn="ctr"/>
            <a:r>
              <a:rPr lang="fr-FR" sz="2800" dirty="0"/>
              <a:t>Clauses relatives au prix: Modalités et fixation du prix</a:t>
            </a:r>
          </a:p>
        </p:txBody>
      </p:sp>
      <p:sp>
        <p:nvSpPr>
          <p:cNvPr id="3" name="Espace réservé du contenu 2">
            <a:extLst>
              <a:ext uri="{FF2B5EF4-FFF2-40B4-BE49-F238E27FC236}">
                <a16:creationId xmlns:a16="http://schemas.microsoft.com/office/drawing/2014/main" id="{A4418BD1-AF84-4342-BC71-D9C054062A13}"/>
              </a:ext>
            </a:extLst>
          </p:cNvPr>
          <p:cNvSpPr>
            <a:spLocks noGrp="1"/>
          </p:cNvSpPr>
          <p:nvPr>
            <p:ph idx="1"/>
          </p:nvPr>
        </p:nvSpPr>
        <p:spPr>
          <a:xfrm>
            <a:off x="1103312" y="968829"/>
            <a:ext cx="8946541" cy="6106885"/>
          </a:xfrm>
        </p:spPr>
        <p:txBody>
          <a:bodyPr>
            <a:noAutofit/>
          </a:bodyPr>
          <a:lstStyle/>
          <a:p>
            <a:pPr algn="just"/>
            <a:r>
              <a:rPr lang="fr-FR" sz="1600" dirty="0"/>
              <a:t>Décisions:</a:t>
            </a:r>
          </a:p>
          <a:p>
            <a:pPr lvl="1" algn="just"/>
            <a:r>
              <a:rPr lang="fr-FR" sz="1600" dirty="0" err="1"/>
              <a:t>Cass</a:t>
            </a:r>
            <a:r>
              <a:rPr lang="fr-FR" sz="1600" dirty="0"/>
              <a:t>. 1</a:t>
            </a:r>
            <a:r>
              <a:rPr lang="fr-FR" sz="1600" baseline="30000" dirty="0"/>
              <a:t>re</a:t>
            </a:r>
            <a:r>
              <a:rPr lang="fr-FR" sz="1600" dirty="0"/>
              <a:t> civ., 24 oct. 2019, n° 18-22549: paiement en violation de l’ordre des privilèges et absence de droit à restitution: refus d’une répétition lorsque le paiement est fait aux </a:t>
            </a:r>
            <a:r>
              <a:rPr lang="fr-FR" sz="1600" dirty="0" err="1"/>
              <a:t>acciepentes</a:t>
            </a:r>
            <a:r>
              <a:rPr lang="fr-FR" sz="1600" dirty="0"/>
              <a:t> créanciers privilégiés. A contrario, si le paiement avait été fait à des </a:t>
            </a:r>
            <a:r>
              <a:rPr lang="fr-FR" sz="1600" dirty="0" err="1"/>
              <a:t>accipientes</a:t>
            </a:r>
            <a:r>
              <a:rPr lang="fr-FR" sz="1600" dirty="0"/>
              <a:t> créanciers chirographaires, la restitution aurait été possible?</a:t>
            </a:r>
          </a:p>
          <a:p>
            <a:pPr lvl="1" algn="just"/>
            <a:r>
              <a:rPr lang="fr-FR" sz="1600" i="1" dirty="0">
                <a:hlinkClick r:id="rId3">
                  <a:extLst>
                    <a:ext uri="{A12FA001-AC4F-418D-AE19-62706E023703}">
                      <ahyp:hlinkClr xmlns:ahyp="http://schemas.microsoft.com/office/drawing/2018/hyperlinkcolor" val="tx"/>
                    </a:ext>
                  </a:extLst>
                </a:hlinkClick>
              </a:rPr>
              <a:t>Purge amiable et paiement du prix: Cass. 3</a:t>
            </a:r>
            <a:r>
              <a:rPr lang="fr-FR" sz="1600" i="1" baseline="30000" dirty="0">
                <a:hlinkClick r:id="rId3">
                  <a:extLst>
                    <a:ext uri="{A12FA001-AC4F-418D-AE19-62706E023703}">
                      <ahyp:hlinkClr xmlns:ahyp="http://schemas.microsoft.com/office/drawing/2018/hyperlinkcolor" val="tx"/>
                    </a:ext>
                  </a:extLst>
                </a:hlinkClick>
              </a:rPr>
              <a:t>ème</a:t>
            </a:r>
            <a:r>
              <a:rPr lang="fr-FR" sz="1600" i="1" dirty="0">
                <a:hlinkClick r:id="rId3">
                  <a:extLst>
                    <a:ext uri="{A12FA001-AC4F-418D-AE19-62706E023703}">
                      <ahyp:hlinkClr xmlns:ahyp="http://schemas.microsoft.com/office/drawing/2018/hyperlinkcolor" val="tx"/>
                    </a:ext>
                  </a:extLst>
                </a:hlinkClick>
              </a:rPr>
              <a:t> civ., 5 mars 2020, n° 19-10398: « la purge amiable, qui permet aux créanciers inscrits d’exercer leur droit de préférence sur le prix de vente, est une procédure facultative qui nécessite l’accord du vendeur sans qu’il soit tenu d’y consentir »</a:t>
            </a:r>
          </a:p>
          <a:p>
            <a:pPr lvl="1" algn="just"/>
            <a:r>
              <a:rPr lang="fr-FR" sz="1600" b="1" i="1" dirty="0">
                <a:hlinkClick r:id="rId3">
                  <a:extLst>
                    <a:ext uri="{A12FA001-AC4F-418D-AE19-62706E023703}">
                      <ahyp:hlinkClr xmlns:ahyp="http://schemas.microsoft.com/office/drawing/2018/hyperlinkcolor" val="tx"/>
                    </a:ext>
                  </a:extLst>
                </a:hlinkClick>
              </a:rPr>
              <a:t>Cass. 3e civ., 7 juin 2018, n° 17-17.779, FS-P+B+I</a:t>
            </a:r>
            <a:r>
              <a:rPr lang="fr-FR" sz="1600" b="1" i="1" dirty="0"/>
              <a:t> :</a:t>
            </a:r>
            <a:r>
              <a:rPr lang="fr-FR" sz="1600" i="1" dirty="0"/>
              <a:t> </a:t>
            </a:r>
            <a:r>
              <a:rPr lang="fr-FR" sz="1600" i="1" dirty="0">
                <a:hlinkClick r:id="rId4">
                  <a:extLst>
                    <a:ext uri="{A12FA001-AC4F-418D-AE19-62706E023703}">
                      <ahyp:hlinkClr xmlns:ahyp="http://schemas.microsoft.com/office/drawing/2018/hyperlinkcolor" val="tx"/>
                    </a:ext>
                  </a:extLst>
                </a:hlinkClick>
              </a:rPr>
              <a:t>JurisData n° 2018-009622</a:t>
            </a:r>
            <a:r>
              <a:rPr lang="fr-FR" sz="1600" i="1" dirty="0"/>
              <a:t>: « qu'en statuant ainsi, alors qu'elle avait constaté que le prix de vente avait été déterminé dans l'acte et alors que l'existence de ce prix n'était pas affectée par une éventuelle impossibilité de le compenser avec une dette du vendeur à l'égard de l'acquéreur, la cour d'appel a violé le texte susvisé ».</a:t>
            </a:r>
            <a:r>
              <a:rPr lang="fr-FR" sz="1600" dirty="0"/>
              <a:t> </a:t>
            </a:r>
          </a:p>
          <a:p>
            <a:pPr lvl="1" algn="just"/>
            <a:r>
              <a:rPr lang="fr-FR" sz="1600" b="1" i="1" dirty="0">
                <a:hlinkClick r:id="rId5">
                  <a:extLst>
                    <a:ext uri="{A12FA001-AC4F-418D-AE19-62706E023703}">
                      <ahyp:hlinkClr xmlns:ahyp="http://schemas.microsoft.com/office/drawing/2018/hyperlinkcolor" val="tx"/>
                    </a:ext>
                  </a:extLst>
                </a:hlinkClick>
              </a:rPr>
              <a:t>Cass. 3e civ., 3 mai 2018, n° 17-15.258, D</a:t>
            </a:r>
            <a:r>
              <a:rPr lang="fr-FR" sz="1600" b="1" i="1" dirty="0"/>
              <a:t> </a:t>
            </a:r>
            <a:r>
              <a:rPr lang="fr-FR" sz="1600" i="1" dirty="0"/>
              <a:t>: </a:t>
            </a:r>
            <a:r>
              <a:rPr lang="fr-FR" sz="1600" i="1" dirty="0">
                <a:hlinkClick r:id="rId6">
                  <a:extLst>
                    <a:ext uri="{A12FA001-AC4F-418D-AE19-62706E023703}">
                      <ahyp:hlinkClr xmlns:ahyp="http://schemas.microsoft.com/office/drawing/2018/hyperlinkcolor" val="tx"/>
                    </a:ext>
                  </a:extLst>
                </a:hlinkClick>
              </a:rPr>
              <a:t>JurisData n° 2018-007811</a:t>
            </a:r>
            <a:r>
              <a:rPr lang="fr-FR" sz="1600" i="1" dirty="0"/>
              <a:t>: </a:t>
            </a:r>
            <a:r>
              <a:rPr lang="fr-FR" sz="1600" dirty="0"/>
              <a:t>« qu'en statuant ainsi, tout en constatant que les parties avaient précisé que le prix de la parcelle revendue à Augustine C. sera égal à la différence entre le prix global de vente de 1 200 000 € et le montant cumulé du coût des travaux de rénovation-réhabilitation de la maison existante et de celle à construire, et rappelé que le prix du terrain vendu à la société </a:t>
            </a:r>
            <a:r>
              <a:rPr lang="fr-FR" sz="1600" dirty="0" err="1"/>
              <a:t>Immo</a:t>
            </a:r>
            <a:r>
              <a:rPr lang="fr-FR" sz="1600" dirty="0"/>
              <a:t> Vauban ne pourrait en aucun cas excéder le prix fixé à la promesse, ce dont il résultait que le prix de vente était déterminé dès le 31 juillet 2007 sans pouvoir être affecté par les modalités de son paiement, la cour d'appel, qui n'a pas tiré les conséquences légales de ses propres constatations, a violé les textes susvisés ».</a:t>
            </a:r>
          </a:p>
        </p:txBody>
      </p:sp>
    </p:spTree>
    <p:extLst>
      <p:ext uri="{BB962C8B-B14F-4D97-AF65-F5344CB8AC3E}">
        <p14:creationId xmlns:p14="http://schemas.microsoft.com/office/powerpoint/2010/main" val="7339742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135BB7-ECC5-024A-903D-EA9DB0B411DE}"/>
              </a:ext>
            </a:extLst>
          </p:cNvPr>
          <p:cNvSpPr>
            <a:spLocks noGrp="1"/>
          </p:cNvSpPr>
          <p:nvPr>
            <p:ph type="title"/>
          </p:nvPr>
        </p:nvSpPr>
        <p:spPr/>
        <p:txBody>
          <a:bodyPr>
            <a:normAutofit/>
          </a:bodyPr>
          <a:lstStyle/>
          <a:p>
            <a:r>
              <a:rPr lang="fr-FR" dirty="0"/>
              <a:t>Clauses relatives au prix: Clauses d’indexation et monétaires </a:t>
            </a:r>
          </a:p>
        </p:txBody>
      </p:sp>
      <p:sp>
        <p:nvSpPr>
          <p:cNvPr id="3" name="Espace réservé du contenu 2">
            <a:extLst>
              <a:ext uri="{FF2B5EF4-FFF2-40B4-BE49-F238E27FC236}">
                <a16:creationId xmlns:a16="http://schemas.microsoft.com/office/drawing/2014/main" id="{F022FB9F-84D4-8C47-9504-57C23753B25B}"/>
              </a:ext>
            </a:extLst>
          </p:cNvPr>
          <p:cNvSpPr>
            <a:spLocks noGrp="1"/>
          </p:cNvSpPr>
          <p:nvPr>
            <p:ph idx="1"/>
          </p:nvPr>
        </p:nvSpPr>
        <p:spPr/>
        <p:txBody>
          <a:bodyPr/>
          <a:lstStyle/>
          <a:p>
            <a:r>
              <a:rPr lang="fr-FR" dirty="0"/>
              <a:t>Décisions:</a:t>
            </a:r>
          </a:p>
          <a:p>
            <a:pPr lvl="1" algn="just"/>
            <a:r>
              <a:rPr lang="fr-FR" b="1" i="1" dirty="0">
                <a:hlinkClick r:id="rId3">
                  <a:extLst>
                    <a:ext uri="{A12FA001-AC4F-418D-AE19-62706E023703}">
                      <ahyp:hlinkClr xmlns:ahyp="http://schemas.microsoft.com/office/drawing/2018/hyperlinkcolor" val="tx"/>
                    </a:ext>
                  </a:extLst>
                </a:hlinkClick>
              </a:rPr>
              <a:t>Cass. 3e civ., 14 janv. 2016, n° 14-24.681</a:t>
            </a:r>
            <a:r>
              <a:rPr lang="fr-FR" b="1" i="1" dirty="0"/>
              <a:t>: </a:t>
            </a:r>
            <a:r>
              <a:rPr lang="fr-FR" dirty="0"/>
              <a:t>« est nulle une clause d'indexation qui exclut la réciprocité de la variation et stipule que le loyer ne peut être révisé qu'à la hausse ; qu'ayant relevé, par motifs adoptés, que la clause excluait, en cas de baisse de l'indice, l'ajustement du loyer prévu pour chaque période annuelle en fonction de la variation de l'indice publié dans le même temps, la cour d'appel, qui a exactement retenu que le propre d’une clause d'échelle mobile était de faire varier à la hausse et à la baisse et que la clause figurant au bail, écartant toute réciprocité de variation, faussait le jeu normal de l'indexation ».</a:t>
            </a:r>
          </a:p>
        </p:txBody>
      </p:sp>
    </p:spTree>
    <p:extLst>
      <p:ext uri="{BB962C8B-B14F-4D97-AF65-F5344CB8AC3E}">
        <p14:creationId xmlns:p14="http://schemas.microsoft.com/office/powerpoint/2010/main" val="3789643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6F799F-3E79-104D-9EE0-0F27C4A1A189}"/>
              </a:ext>
            </a:extLst>
          </p:cNvPr>
          <p:cNvSpPr>
            <a:spLocks noGrp="1"/>
          </p:cNvSpPr>
          <p:nvPr>
            <p:ph type="title"/>
          </p:nvPr>
        </p:nvSpPr>
        <p:spPr/>
        <p:txBody>
          <a:bodyPr>
            <a:normAutofit/>
          </a:bodyPr>
          <a:lstStyle/>
          <a:p>
            <a:r>
              <a:rPr lang="fr-FR" dirty="0"/>
              <a:t>Clauses relatives au prix : Clauses de révision</a:t>
            </a:r>
          </a:p>
        </p:txBody>
      </p:sp>
      <p:sp>
        <p:nvSpPr>
          <p:cNvPr id="3" name="Espace réservé du contenu 2">
            <a:extLst>
              <a:ext uri="{FF2B5EF4-FFF2-40B4-BE49-F238E27FC236}">
                <a16:creationId xmlns:a16="http://schemas.microsoft.com/office/drawing/2014/main" id="{DA19945F-C50C-8B4E-B5A1-DAAB220B0E29}"/>
              </a:ext>
            </a:extLst>
          </p:cNvPr>
          <p:cNvSpPr>
            <a:spLocks noGrp="1"/>
          </p:cNvSpPr>
          <p:nvPr>
            <p:ph idx="1"/>
          </p:nvPr>
        </p:nvSpPr>
        <p:spPr/>
        <p:txBody>
          <a:bodyPr>
            <a:normAutofit fontScale="70000" lnSpcReduction="20000"/>
          </a:bodyPr>
          <a:lstStyle/>
          <a:p>
            <a:pPr algn="just"/>
            <a:r>
              <a:rPr lang="fr-FR" dirty="0"/>
              <a:t>Principes:</a:t>
            </a:r>
          </a:p>
          <a:p>
            <a:pPr algn="just"/>
            <a:endParaRPr lang="fr-FR" dirty="0"/>
          </a:p>
          <a:p>
            <a:pPr algn="just" fontAlgn="base"/>
            <a:r>
              <a:rPr lang="fr-FR" b="1" dirty="0"/>
              <a:t>Art. 1105 -</a:t>
            </a:r>
            <a:r>
              <a:rPr lang="fr-FR" dirty="0"/>
              <a:t> </a:t>
            </a:r>
            <a:r>
              <a:rPr lang="fr-FR" i="1" dirty="0"/>
              <a:t>Les contrats, qu'ils aient ou non une dénomination propre, sont soumis à des règles générales, qui sont l'objet du présent sous-titre.</a:t>
            </a:r>
            <a:endParaRPr lang="fr-FR" dirty="0"/>
          </a:p>
          <a:p>
            <a:pPr marL="0" indent="0" algn="just" fontAlgn="base">
              <a:buNone/>
            </a:pPr>
            <a:r>
              <a:rPr lang="fr-FR" i="1" dirty="0"/>
              <a:t>Les règles particulières à certains contrats sont établies dans les dispositions propres à chacun d'eux.</a:t>
            </a:r>
            <a:endParaRPr lang="fr-FR" dirty="0"/>
          </a:p>
          <a:p>
            <a:pPr marL="0" indent="0" algn="just" fontAlgn="base">
              <a:buNone/>
            </a:pPr>
            <a:r>
              <a:rPr lang="fr-FR" i="1" dirty="0"/>
              <a:t>Les règles générales s'appliquent sous réserve de ces règles particulières.</a:t>
            </a:r>
            <a:endParaRPr lang="fr-FR" dirty="0"/>
          </a:p>
          <a:p>
            <a:pPr algn="just" fontAlgn="base"/>
            <a:r>
              <a:rPr lang="fr-FR" b="1" dirty="0"/>
              <a:t>Art. 1195 -</a:t>
            </a:r>
            <a:r>
              <a:rPr lang="fr-FR" dirty="0"/>
              <a:t> </a:t>
            </a:r>
            <a:r>
              <a:rPr lang="fr-FR" i="1" dirty="0"/>
              <a:t>Si un changement de circonstances imprévisible lors de la conclusion du contrat rend l'exécution excessivement onéreuse pour une partie qui n'avait pas accepté d'en assumer le risque, celle-ci peut demander une renégociation du contrat à son cocontractant. Elle continue à exécuter ses obligations durant la renégociation.</a:t>
            </a:r>
            <a:endParaRPr lang="fr-FR" dirty="0"/>
          </a:p>
          <a:p>
            <a:pPr marL="0" indent="0" algn="just" fontAlgn="base">
              <a:buNone/>
            </a:pPr>
            <a:r>
              <a:rPr lang="fr-FR" i="1" dirty="0"/>
              <a:t>En cas de refus ou d'échec de la renégociation, les parties peuvent convenir de la résolution du contrat, à la date et aux conditions qu'elles déterminent, ou demander d'un commun accord au juge de procéder à son adaptation. À défaut d'accord dans un délai raisonnable, le juge peut, à la demande d'une partie, réviser le contrat ou y mettre fin, à la date et aux conditions qu'il fixe.</a:t>
            </a:r>
            <a:endParaRPr lang="fr-FR" dirty="0"/>
          </a:p>
          <a:p>
            <a:pPr marL="0" indent="0" fontAlgn="base">
              <a:buNone/>
            </a:pPr>
            <a:br>
              <a:rPr lang="fr-FR" dirty="0"/>
            </a:br>
            <a:endParaRPr lang="fr-FR" dirty="0"/>
          </a:p>
          <a:p>
            <a:endParaRPr lang="fr-FR" dirty="0"/>
          </a:p>
        </p:txBody>
      </p:sp>
    </p:spTree>
    <p:extLst>
      <p:ext uri="{BB962C8B-B14F-4D97-AF65-F5344CB8AC3E}">
        <p14:creationId xmlns:p14="http://schemas.microsoft.com/office/powerpoint/2010/main" val="1774705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2E5F79-DFCC-8141-BC4F-496C5ED93C48}"/>
              </a:ext>
            </a:extLst>
          </p:cNvPr>
          <p:cNvSpPr>
            <a:spLocks noGrp="1"/>
          </p:cNvSpPr>
          <p:nvPr>
            <p:ph type="title"/>
          </p:nvPr>
        </p:nvSpPr>
        <p:spPr/>
        <p:txBody>
          <a:bodyPr>
            <a:normAutofit/>
          </a:bodyPr>
          <a:lstStyle/>
          <a:p>
            <a:r>
              <a:rPr lang="fr-FR" dirty="0"/>
              <a:t>Clauses relatives au prix : Clauses de révision</a:t>
            </a:r>
          </a:p>
        </p:txBody>
      </p:sp>
      <p:sp>
        <p:nvSpPr>
          <p:cNvPr id="3" name="Espace réservé du contenu 2">
            <a:extLst>
              <a:ext uri="{FF2B5EF4-FFF2-40B4-BE49-F238E27FC236}">
                <a16:creationId xmlns:a16="http://schemas.microsoft.com/office/drawing/2014/main" id="{4BDF6B0B-960E-A34F-BCE3-24C4AA58E59E}"/>
              </a:ext>
            </a:extLst>
          </p:cNvPr>
          <p:cNvSpPr>
            <a:spLocks noGrp="1"/>
          </p:cNvSpPr>
          <p:nvPr>
            <p:ph idx="1"/>
          </p:nvPr>
        </p:nvSpPr>
        <p:spPr/>
        <p:txBody>
          <a:bodyPr/>
          <a:lstStyle/>
          <a:p>
            <a:pPr algn="just"/>
            <a:r>
              <a:rPr lang="fr-FR" dirty="0"/>
              <a:t>Décisions:</a:t>
            </a:r>
          </a:p>
          <a:p>
            <a:pPr lvl="1" algn="just"/>
            <a:r>
              <a:rPr lang="fr-FR" dirty="0"/>
              <a:t>Fin de non-recevoir pour une clause de conciliation </a:t>
            </a:r>
            <a:r>
              <a:rPr lang="fr-FR" i="1" dirty="0"/>
              <a:t>(</a:t>
            </a:r>
            <a:r>
              <a:rPr lang="fr-FR" i="1" dirty="0">
                <a:hlinkClick r:id="rId3">
                  <a:extLst>
                    <a:ext uri="{A12FA001-AC4F-418D-AE19-62706E023703}">
                      <ahyp:hlinkClr xmlns:ahyp="http://schemas.microsoft.com/office/drawing/2018/hyperlinkcolor" val="tx"/>
                    </a:ext>
                  </a:extLst>
                </a:hlinkClick>
              </a:rPr>
              <a:t>Cass. 3e civ., 19 mai 2016, n° 15-14.464</a:t>
            </a:r>
            <a:r>
              <a:rPr lang="fr-FR" i="1" dirty="0"/>
              <a:t> : </a:t>
            </a:r>
            <a:r>
              <a:rPr lang="fr-FR" i="1" dirty="0">
                <a:hlinkClick r:id="rId4">
                  <a:extLst>
                    <a:ext uri="{A12FA001-AC4F-418D-AE19-62706E023703}">
                      <ahyp:hlinkClr xmlns:ahyp="http://schemas.microsoft.com/office/drawing/2018/hyperlinkcolor" val="tx"/>
                    </a:ext>
                  </a:extLst>
                </a:hlinkClick>
              </a:rPr>
              <a:t>JurisData n° 2016-009404</a:t>
            </a:r>
            <a:r>
              <a:rPr lang="fr-FR" i="1" dirty="0"/>
              <a:t> ; </a:t>
            </a:r>
            <a:r>
              <a:rPr lang="fr-FR" i="1" dirty="0">
                <a:hlinkClick r:id="rId5">
                  <a:extLst>
                    <a:ext uri="{A12FA001-AC4F-418D-AE19-62706E023703}">
                      <ahyp:hlinkClr xmlns:ahyp="http://schemas.microsoft.com/office/drawing/2018/hyperlinkcolor" val="tx"/>
                    </a:ext>
                  </a:extLst>
                </a:hlinkClick>
              </a:rPr>
              <a:t>Constr. - urb. 2016, comm. 103</a:t>
            </a:r>
            <a:r>
              <a:rPr lang="fr-FR" i="1" dirty="0"/>
              <a:t>, note Chr. </a:t>
            </a:r>
            <a:r>
              <a:rPr lang="fr-FR" i="1" dirty="0" err="1"/>
              <a:t>Sizaire</a:t>
            </a:r>
            <a:r>
              <a:rPr lang="fr-FR" i="1" dirty="0"/>
              <a:t>);</a:t>
            </a:r>
          </a:p>
          <a:p>
            <a:pPr lvl="1" algn="just"/>
            <a:r>
              <a:rPr lang="fr-FR" i="1" dirty="0"/>
              <a:t>Fin de non-recevoir</a:t>
            </a:r>
            <a:r>
              <a:rPr lang="fr-FR" dirty="0"/>
              <a:t> pour une clause de médiation </a:t>
            </a:r>
            <a:r>
              <a:rPr lang="fr-FR" i="1" dirty="0"/>
              <a:t>(</a:t>
            </a:r>
            <a:r>
              <a:rPr lang="fr-FR" i="1" dirty="0">
                <a:hlinkClick r:id="rId6">
                  <a:extLst>
                    <a:ext uri="{A12FA001-AC4F-418D-AE19-62706E023703}">
                      <ahyp:hlinkClr xmlns:ahyp="http://schemas.microsoft.com/office/drawing/2018/hyperlinkcolor" val="tx"/>
                    </a:ext>
                  </a:extLst>
                </a:hlinkClick>
              </a:rPr>
              <a:t>Cass. 3e civ., 6 oct. 2016, n° 15-17.989</a:t>
            </a:r>
            <a:r>
              <a:rPr lang="fr-FR" i="1" dirty="0"/>
              <a:t> : </a:t>
            </a:r>
            <a:r>
              <a:rPr lang="fr-FR" i="1" dirty="0">
                <a:hlinkClick r:id="rId7">
                  <a:extLst>
                    <a:ext uri="{A12FA001-AC4F-418D-AE19-62706E023703}">
                      <ahyp:hlinkClr xmlns:ahyp="http://schemas.microsoft.com/office/drawing/2018/hyperlinkcolor" val="tx"/>
                    </a:ext>
                  </a:extLst>
                </a:hlinkClick>
              </a:rPr>
              <a:t>JurisData n° 2016-020284</a:t>
            </a:r>
            <a:r>
              <a:rPr lang="fr-FR" i="1" dirty="0"/>
              <a:t>).</a:t>
            </a:r>
            <a:endParaRPr lang="fr-FR" dirty="0"/>
          </a:p>
        </p:txBody>
      </p:sp>
    </p:spTree>
    <p:extLst>
      <p:ext uri="{BB962C8B-B14F-4D97-AF65-F5344CB8AC3E}">
        <p14:creationId xmlns:p14="http://schemas.microsoft.com/office/powerpoint/2010/main" val="1261388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B48E87-C861-6E47-8437-A8282999048B}"/>
              </a:ext>
            </a:extLst>
          </p:cNvPr>
          <p:cNvSpPr>
            <a:spLocks noGrp="1"/>
          </p:cNvSpPr>
          <p:nvPr>
            <p:ph type="title"/>
          </p:nvPr>
        </p:nvSpPr>
        <p:spPr>
          <a:xfrm>
            <a:off x="646111" y="452718"/>
            <a:ext cx="9404723" cy="364863"/>
          </a:xfrm>
        </p:spPr>
        <p:txBody>
          <a:bodyPr>
            <a:normAutofit/>
          </a:bodyPr>
          <a:lstStyle/>
          <a:p>
            <a:pPr algn="ctr"/>
            <a:r>
              <a:rPr lang="fr-FR" sz="1600" dirty="0"/>
              <a:t>Clauses relatives au prix : Clauses de révision</a:t>
            </a:r>
          </a:p>
        </p:txBody>
      </p:sp>
      <p:sp>
        <p:nvSpPr>
          <p:cNvPr id="3" name="Espace réservé du contenu 2">
            <a:extLst>
              <a:ext uri="{FF2B5EF4-FFF2-40B4-BE49-F238E27FC236}">
                <a16:creationId xmlns:a16="http://schemas.microsoft.com/office/drawing/2014/main" id="{C77CD92A-747F-CB4B-8925-BFF505F02416}"/>
              </a:ext>
            </a:extLst>
          </p:cNvPr>
          <p:cNvSpPr>
            <a:spLocks noGrp="1"/>
          </p:cNvSpPr>
          <p:nvPr>
            <p:ph idx="1"/>
          </p:nvPr>
        </p:nvSpPr>
        <p:spPr>
          <a:xfrm>
            <a:off x="1103312" y="817581"/>
            <a:ext cx="8946541" cy="5927463"/>
          </a:xfrm>
        </p:spPr>
        <p:txBody>
          <a:bodyPr>
            <a:normAutofit fontScale="55000" lnSpcReduction="20000"/>
          </a:bodyPr>
          <a:lstStyle/>
          <a:p>
            <a:r>
              <a:rPr lang="fr-FR" dirty="0"/>
              <a:t>Clauses:</a:t>
            </a:r>
          </a:p>
          <a:p>
            <a:pPr lvl="1" algn="just" fontAlgn="base"/>
            <a:r>
              <a:rPr lang="fr-FR" b="1" dirty="0"/>
              <a:t>Clause d'éviction</a:t>
            </a:r>
            <a:endParaRPr lang="fr-FR" dirty="0"/>
          </a:p>
          <a:p>
            <a:pPr marL="0" indent="0" algn="just" fontAlgn="base">
              <a:buNone/>
            </a:pPr>
            <a:r>
              <a:rPr lang="fr-FR" dirty="0"/>
              <a:t>« Conformément aux termes de l'</a:t>
            </a:r>
            <a:r>
              <a:rPr lang="fr-FR" dirty="0">
                <a:hlinkClick r:id="rId3">
                  <a:extLst>
                    <a:ext uri="{A12FA001-AC4F-418D-AE19-62706E023703}">
                      <ahyp:hlinkClr xmlns:ahyp="http://schemas.microsoft.com/office/drawing/2018/hyperlinkcolor" val="tx"/>
                    </a:ext>
                  </a:extLst>
                </a:hlinkClick>
              </a:rPr>
              <a:t>article 1195 du Code civil</a:t>
            </a:r>
            <a:r>
              <a:rPr lang="fr-FR" dirty="0"/>
              <a:t>, une partie peut accepter d'assumer le risque d'un contrat dont l'exécution serait devenue excessivement onéreuse en raison d'un changement de circonstances imprévisible lors de sa conclusion. En ce sens, les parties, la société A et la société B, ont décidé d'un commun accord d'évincer l'application de l'</a:t>
            </a:r>
            <a:r>
              <a:rPr lang="fr-FR" dirty="0">
                <a:hlinkClick r:id="rId4">
                  <a:extLst>
                    <a:ext uri="{A12FA001-AC4F-418D-AE19-62706E023703}">
                      <ahyp:hlinkClr xmlns:ahyp="http://schemas.microsoft.com/office/drawing/2018/hyperlinkcolor" val="tx"/>
                    </a:ext>
                  </a:extLst>
                </a:hlinkClick>
              </a:rPr>
              <a:t>article 1195 du Code civil</a:t>
            </a:r>
            <a:r>
              <a:rPr lang="fr-FR" dirty="0"/>
              <a:t> précisant le régime juridique de l'imprévision. La société A accepte, en conséquence, en cas d'imprévision telle que définie par l'article précité, d'en supporter toutes les conséquences économiques et financières ».</a:t>
            </a:r>
          </a:p>
          <a:p>
            <a:pPr marL="0" indent="0" algn="just" fontAlgn="base">
              <a:buNone/>
            </a:pPr>
            <a:r>
              <a:rPr lang="fr-FR" dirty="0"/>
              <a:t>Pour éviter la sanction des </a:t>
            </a:r>
            <a:r>
              <a:rPr lang="fr-FR" dirty="0">
                <a:hlinkClick r:id="rId5">
                  <a:extLst>
                    <a:ext uri="{A12FA001-AC4F-418D-AE19-62706E023703}">
                      <ahyp:hlinkClr xmlns:ahyp="http://schemas.microsoft.com/office/drawing/2018/hyperlinkcolor" val="tx"/>
                    </a:ext>
                  </a:extLst>
                </a:hlinkClick>
              </a:rPr>
              <a:t>articles 1170 et 1171 du Code civil</a:t>
            </a:r>
            <a:r>
              <a:rPr lang="fr-FR" dirty="0"/>
              <a:t>, les parties doivent, soit insister sur le contexte de cette clause d'éviction et l'équilibre global du contrat conclu, soit limiter la clause à certains risques :</a:t>
            </a:r>
          </a:p>
          <a:p>
            <a:pPr marL="0" indent="0" algn="just" fontAlgn="base">
              <a:buNone/>
            </a:pPr>
            <a:r>
              <a:rPr lang="fr-FR" dirty="0"/>
              <a:t>« Cette prise en charge de l'ensemble des risques par la société A a pour contrepartie :</a:t>
            </a:r>
          </a:p>
          <a:p>
            <a:pPr marL="0" indent="0" algn="just" fontAlgn="base">
              <a:buNone/>
            </a:pPr>
            <a:r>
              <a:rPr lang="fr-FR" dirty="0"/>
              <a:t>— la conclusion d'un contrat exclusif d'approvisionnement d'une durée exceptionnelle de 10 années ;</a:t>
            </a:r>
          </a:p>
          <a:p>
            <a:pPr marL="0" indent="0" algn="just" fontAlgn="base">
              <a:buNone/>
            </a:pPr>
            <a:r>
              <a:rPr lang="fr-FR" dirty="0"/>
              <a:t>— la mise à disposition du savoir-faire de la société B pour un tarif inférieur aux prix du marché ;</a:t>
            </a:r>
          </a:p>
          <a:p>
            <a:pPr marL="0" indent="0" algn="just" fontAlgn="base">
              <a:buNone/>
            </a:pPr>
            <a:r>
              <a:rPr lang="fr-FR" dirty="0"/>
              <a:t>— la constitution d'une garantie sans frais au profit de la société B pour tout crédit destiné à financer l'activité économique de la société A ;</a:t>
            </a:r>
          </a:p>
          <a:p>
            <a:pPr marL="0" indent="0" algn="just" fontAlgn="base">
              <a:buNone/>
            </a:pPr>
            <a:r>
              <a:rPr lang="fr-FR" dirty="0"/>
              <a:t>— la mise en place de facilités de paiement au profit de la société A ;</a:t>
            </a:r>
          </a:p>
          <a:p>
            <a:pPr marL="0" indent="0" algn="just" fontAlgn="base">
              <a:buNone/>
            </a:pPr>
            <a:r>
              <a:rPr lang="fr-FR" dirty="0"/>
              <a:t>— ... ».</a:t>
            </a:r>
          </a:p>
          <a:p>
            <a:pPr marL="0" indent="0" algn="just" fontAlgn="base">
              <a:buNone/>
            </a:pPr>
            <a:r>
              <a:rPr lang="fr-FR" i="1" dirty="0"/>
              <a:t>ou :</a:t>
            </a:r>
            <a:endParaRPr lang="fr-FR" dirty="0"/>
          </a:p>
          <a:p>
            <a:pPr marL="0" indent="0" algn="just" fontAlgn="base">
              <a:buNone/>
            </a:pPr>
            <a:r>
              <a:rPr lang="fr-FR" dirty="0"/>
              <a:t>« La société accepte de prendre en charge les risques liés à une évolution de la législation environnementale... ».</a:t>
            </a:r>
          </a:p>
          <a:p>
            <a:pPr marL="0" indent="0" algn="just" fontAlgn="base">
              <a:buNone/>
            </a:pPr>
            <a:endParaRPr lang="fr-FR" dirty="0"/>
          </a:p>
          <a:p>
            <a:pPr algn="just" fontAlgn="base"/>
            <a:r>
              <a:rPr lang="fr-FR" b="1" dirty="0"/>
              <a:t>Clause de conciliation ou de médiation</a:t>
            </a:r>
            <a:endParaRPr lang="fr-FR" dirty="0"/>
          </a:p>
          <a:p>
            <a:pPr marL="0" indent="0" algn="just" fontAlgn="base">
              <a:buNone/>
            </a:pPr>
            <a:r>
              <a:rPr lang="fr-FR" dirty="0"/>
              <a:t>« Dans l'hypothèse où l'un des contractants soulève un cas d'imprévision telle que définie par l'</a:t>
            </a:r>
            <a:r>
              <a:rPr lang="fr-FR" dirty="0">
                <a:hlinkClick r:id="rId6">
                  <a:extLst>
                    <a:ext uri="{A12FA001-AC4F-418D-AE19-62706E023703}">
                      <ahyp:hlinkClr xmlns:ahyp="http://schemas.microsoft.com/office/drawing/2018/hyperlinkcolor" val="tx"/>
                    </a:ext>
                  </a:extLst>
                </a:hlinkClick>
              </a:rPr>
              <a:t>article 1195 du Code civil</a:t>
            </a:r>
            <a:r>
              <a:rPr lang="fr-FR" dirty="0"/>
              <a:t>, les parties s'engagent à mettre en place une tentative préalable et obligatoire de conciliation (ou de médiation) quand bien même le principe de l'imprévision serait contesté par l'une des parties.</a:t>
            </a:r>
          </a:p>
          <a:p>
            <a:pPr marL="0" indent="0" algn="just" fontAlgn="base">
              <a:buNone/>
            </a:pPr>
            <a:r>
              <a:rPr lang="fr-FR" dirty="0"/>
              <a:t>Cette conciliation (ou : médiation) se déroulera selon les modalités suivantes (...).</a:t>
            </a:r>
          </a:p>
          <a:p>
            <a:pPr marL="0" indent="0" algn="just" fontAlgn="base">
              <a:buNone/>
            </a:pPr>
            <a:r>
              <a:rPr lang="fr-FR" dirty="0"/>
              <a:t>Cette conciliation (ou : médiation) suspend le délai de prescription. Toute saisine du juge en violation de cette clause de conciliation (ou : de médiation) est constitutive d'une fin de non-recevoir rendant l'action irrecevable ».</a:t>
            </a:r>
          </a:p>
          <a:p>
            <a:pPr lvl="1"/>
            <a:endParaRPr lang="fr-FR" dirty="0"/>
          </a:p>
        </p:txBody>
      </p:sp>
    </p:spTree>
    <p:extLst>
      <p:ext uri="{BB962C8B-B14F-4D97-AF65-F5344CB8AC3E}">
        <p14:creationId xmlns:p14="http://schemas.microsoft.com/office/powerpoint/2010/main" val="1926390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83E6C0-25D3-4346-B546-F9C767623EE6}"/>
              </a:ext>
            </a:extLst>
          </p:cNvPr>
          <p:cNvSpPr>
            <a:spLocks noGrp="1"/>
          </p:cNvSpPr>
          <p:nvPr>
            <p:ph type="title"/>
          </p:nvPr>
        </p:nvSpPr>
        <p:spPr/>
        <p:txBody>
          <a:bodyPr>
            <a:normAutofit/>
          </a:bodyPr>
          <a:lstStyle/>
          <a:p>
            <a:r>
              <a:rPr lang="fr-FR" dirty="0"/>
              <a:t>Clauses d’entrée en jouissance retardée o anticipée</a:t>
            </a:r>
          </a:p>
        </p:txBody>
      </p:sp>
      <p:sp>
        <p:nvSpPr>
          <p:cNvPr id="3" name="Espace réservé du contenu 2">
            <a:extLst>
              <a:ext uri="{FF2B5EF4-FFF2-40B4-BE49-F238E27FC236}">
                <a16:creationId xmlns:a16="http://schemas.microsoft.com/office/drawing/2014/main" id="{A02D1560-0EE9-6448-9986-C16A96D3E91D}"/>
              </a:ext>
            </a:extLst>
          </p:cNvPr>
          <p:cNvSpPr>
            <a:spLocks noGrp="1"/>
          </p:cNvSpPr>
          <p:nvPr>
            <p:ph idx="1"/>
          </p:nvPr>
        </p:nvSpPr>
        <p:spPr/>
        <p:txBody>
          <a:bodyPr>
            <a:normAutofit fontScale="62500" lnSpcReduction="20000"/>
          </a:bodyPr>
          <a:lstStyle/>
          <a:p>
            <a:pPr algn="just"/>
            <a:r>
              <a:rPr lang="fr-FR" dirty="0"/>
              <a:t>Décisions:</a:t>
            </a:r>
          </a:p>
          <a:p>
            <a:pPr lvl="1" algn="just"/>
            <a:r>
              <a:rPr lang="fr-FR" i="1" u="sng" dirty="0">
                <a:hlinkClick r:id="rId3">
                  <a:extLst>
                    <a:ext uri="{A12FA001-AC4F-418D-AE19-62706E023703}">
                      <ahyp:hlinkClr xmlns:ahyp="http://schemas.microsoft.com/office/drawing/2018/hyperlinkcolor" val="tx"/>
                    </a:ext>
                  </a:extLst>
                </a:hlinkClick>
              </a:rPr>
              <a:t>Intérêt de prendre des précautions: Comp. Cass. 1</a:t>
            </a:r>
            <a:r>
              <a:rPr lang="fr-FR" i="1" u="sng" baseline="30000" dirty="0">
                <a:hlinkClick r:id="rId3">
                  <a:extLst>
                    <a:ext uri="{A12FA001-AC4F-418D-AE19-62706E023703}">
                      <ahyp:hlinkClr xmlns:ahyp="http://schemas.microsoft.com/office/drawing/2018/hyperlinkcolor" val="tx"/>
                    </a:ext>
                  </a:extLst>
                </a:hlinkClick>
              </a:rPr>
              <a:t>re</a:t>
            </a:r>
            <a:r>
              <a:rPr lang="fr-FR" i="1" u="sng" dirty="0">
                <a:hlinkClick r:id="rId3">
                  <a:extLst>
                    <a:ext uri="{A12FA001-AC4F-418D-AE19-62706E023703}">
                      <ahyp:hlinkClr xmlns:ahyp="http://schemas.microsoft.com/office/drawing/2018/hyperlinkcolor" val="tx"/>
                    </a:ext>
                  </a:extLst>
                </a:hlinkClick>
              </a:rPr>
              <a:t> civ., 1</a:t>
            </a:r>
            <a:r>
              <a:rPr lang="fr-FR" i="1" u="sng" baseline="30000" dirty="0">
                <a:hlinkClick r:id="rId3">
                  <a:extLst>
                    <a:ext uri="{A12FA001-AC4F-418D-AE19-62706E023703}">
                      <ahyp:hlinkClr xmlns:ahyp="http://schemas.microsoft.com/office/drawing/2018/hyperlinkcolor" val="tx"/>
                    </a:ext>
                  </a:extLst>
                </a:hlinkClick>
              </a:rPr>
              <a:t>er</a:t>
            </a:r>
            <a:r>
              <a:rPr lang="fr-FR" i="1" u="sng" dirty="0">
                <a:hlinkClick r:id="rId3">
                  <a:extLst>
                    <a:ext uri="{A12FA001-AC4F-418D-AE19-62706E023703}">
                      <ahyp:hlinkClr xmlns:ahyp="http://schemas.microsoft.com/office/drawing/2018/hyperlinkcolor" val="tx"/>
                    </a:ext>
                  </a:extLst>
                </a:hlinkClick>
              </a:rPr>
              <a:t> juillet 2020, n° 19-15089: résolution d’une vente et demande de l’acquéreur de rembourser les travaux réalisés sur le bien acquis:</a:t>
            </a:r>
          </a:p>
          <a:p>
            <a:pPr lvl="2" algn="just"/>
            <a:r>
              <a:rPr lang="fr-FR" dirty="0"/>
              <a:t>En premier lieu, l'arrêt relève que les travaux de rénovation et de redistribution des pièces réalisés ne pouvaient être qualifiés d'urgents et nécessaires, qu'ils ne concernaient pas la mise en sécurité des lieux et que les travaux d'électricité n'ont pas respecté les règles de l'art.</a:t>
            </a:r>
            <a:br>
              <a:rPr lang="fr-FR" dirty="0"/>
            </a:br>
            <a:br>
              <a:rPr lang="fr-FR" dirty="0"/>
            </a:br>
            <a:r>
              <a:rPr lang="fr-FR" dirty="0"/>
              <a:t>En second lieu, après avoir constaté que les travaux avaient été engagés par M. et Mme D... alors qu'ils n'étaient pas certains d'obtenir le crédit pour solder le prix de la vente et s'exposaient ainsi à la résolution de la vente, l'arrêt relève qu'ils ont pris possession de la maison au mois de janvier 2012 et l'ont ensuite occupée pendant au moins six années.</a:t>
            </a:r>
            <a:br>
              <a:rPr lang="fr-FR" dirty="0"/>
            </a:br>
            <a:br>
              <a:rPr lang="fr-FR" dirty="0"/>
            </a:br>
            <a:r>
              <a:rPr lang="fr-FR" dirty="0"/>
              <a:t>En l'état de ces constatations et appréciations souveraines, la cour d'appel a estimé que les travaux avaient été réalisés par M. et Mme D... dans leur intérêt propre et à leurs risques et périls et qu'ils ne démontraient pas avoir subi un appauvrissement. Dès lors, elle en a exactement déduit que ceux-ci ne pouvaient prétendre au remboursement des frais engagés sur le fondement de l'enrichissement sans cause.</a:t>
            </a:r>
            <a:endParaRPr lang="fr-FR" i="1" u="sng" dirty="0">
              <a:hlinkClick r:id="rId3">
                <a:extLst>
                  <a:ext uri="{A12FA001-AC4F-418D-AE19-62706E023703}">
                    <ahyp:hlinkClr xmlns:ahyp="http://schemas.microsoft.com/office/drawing/2018/hyperlinkcolor" val="tx"/>
                  </a:ext>
                </a:extLst>
              </a:hlinkClick>
            </a:endParaRPr>
          </a:p>
          <a:p>
            <a:pPr lvl="1" algn="just"/>
            <a:r>
              <a:rPr lang="fr-FR" i="1" u="sng" dirty="0">
                <a:hlinkClick r:id="rId3">
                  <a:extLst>
                    <a:ext uri="{A12FA001-AC4F-418D-AE19-62706E023703}">
                      <ahyp:hlinkClr xmlns:ahyp="http://schemas.microsoft.com/office/drawing/2018/hyperlinkcolor" val="tx"/>
                    </a:ext>
                  </a:extLst>
                </a:hlinkClick>
              </a:rPr>
              <a:t>Entrée en jouissance retardée:</a:t>
            </a:r>
          </a:p>
          <a:p>
            <a:pPr lvl="2" algn="just"/>
            <a:r>
              <a:rPr lang="fr-FR" i="1" dirty="0">
                <a:hlinkClick r:id="rId4">
                  <a:extLst>
                    <a:ext uri="{A12FA001-AC4F-418D-AE19-62706E023703}">
                      <ahyp:hlinkClr xmlns:ahyp="http://schemas.microsoft.com/office/drawing/2018/hyperlinkcolor" val="tx"/>
                    </a:ext>
                  </a:extLst>
                </a:hlinkClick>
              </a:rPr>
              <a:t>Cass. 1re civ., 1er déc. 2011, n° 10-18.066</a:t>
            </a:r>
            <a:r>
              <a:rPr lang="fr-FR" i="1" dirty="0"/>
              <a:t> : </a:t>
            </a:r>
            <a:r>
              <a:rPr lang="fr-FR" i="1" dirty="0">
                <a:hlinkClick r:id="rId5">
                  <a:extLst>
                    <a:ext uri="{A12FA001-AC4F-418D-AE19-62706E023703}">
                      <ahyp:hlinkClr xmlns:ahyp="http://schemas.microsoft.com/office/drawing/2018/hyperlinkcolor" val="tx"/>
                    </a:ext>
                  </a:extLst>
                </a:hlinkClick>
              </a:rPr>
              <a:t>JurisData n° 2011-026773</a:t>
            </a:r>
            <a:endParaRPr lang="fr-FR" i="1" u="sng" dirty="0">
              <a:hlinkClick r:id="rId3">
                <a:extLst>
                  <a:ext uri="{A12FA001-AC4F-418D-AE19-62706E023703}">
                    <ahyp:hlinkClr xmlns:ahyp="http://schemas.microsoft.com/office/drawing/2018/hyperlinkcolor" val="tx"/>
                  </a:ext>
                </a:extLst>
              </a:hlinkClick>
            </a:endParaRPr>
          </a:p>
          <a:p>
            <a:pPr lvl="1" algn="just"/>
            <a:r>
              <a:rPr lang="fr-FR" i="1" u="sng" dirty="0">
                <a:hlinkClick r:id="rId3">
                  <a:extLst>
                    <a:ext uri="{A12FA001-AC4F-418D-AE19-62706E023703}">
                      <ahyp:hlinkClr xmlns:ahyp="http://schemas.microsoft.com/office/drawing/2018/hyperlinkcolor" val="tx"/>
                    </a:ext>
                  </a:extLst>
                </a:hlinkClick>
              </a:rPr>
              <a:t>Entrée en jouissance anticipée:</a:t>
            </a:r>
          </a:p>
          <a:p>
            <a:pPr lvl="2" algn="just"/>
            <a:r>
              <a:rPr lang="fr-FR" i="1" dirty="0" err="1"/>
              <a:t>Cass</a:t>
            </a:r>
            <a:r>
              <a:rPr lang="fr-FR" i="1" dirty="0"/>
              <a:t>. 3e civ., 3 juill. 2002, n° 00-22.192 : </a:t>
            </a:r>
            <a:r>
              <a:rPr lang="fr-FR" i="1" dirty="0">
                <a:hlinkClick r:id="rId6">
                  <a:extLst>
                    <a:ext uri="{A12FA001-AC4F-418D-AE19-62706E023703}">
                      <ahyp:hlinkClr xmlns:ahyp="http://schemas.microsoft.com/office/drawing/2018/hyperlinkcolor" val="tx"/>
                    </a:ext>
                  </a:extLst>
                </a:hlinkClick>
              </a:rPr>
              <a:t>JurisData n° 2002-015099</a:t>
            </a:r>
            <a:r>
              <a:rPr lang="fr-FR" i="1" dirty="0"/>
              <a:t> ; Bull. civ. 2002, III, n° 157</a:t>
            </a:r>
          </a:p>
          <a:p>
            <a:pPr lvl="2" algn="just"/>
            <a:r>
              <a:rPr lang="fr-FR" i="1" dirty="0">
                <a:hlinkClick r:id="rId7">
                  <a:extLst>
                    <a:ext uri="{A12FA001-AC4F-418D-AE19-62706E023703}">
                      <ahyp:hlinkClr xmlns:ahyp="http://schemas.microsoft.com/office/drawing/2018/hyperlinkcolor" val="tx"/>
                    </a:ext>
                  </a:extLst>
                </a:hlinkClick>
              </a:rPr>
              <a:t>Cass. 3e civ., 15 janv. 2003, n° 01-12.522</a:t>
            </a:r>
            <a:r>
              <a:rPr lang="fr-FR" i="1" dirty="0"/>
              <a:t> : </a:t>
            </a:r>
            <a:r>
              <a:rPr lang="fr-FR" i="1" dirty="0">
                <a:hlinkClick r:id="rId8">
                  <a:extLst>
                    <a:ext uri="{A12FA001-AC4F-418D-AE19-62706E023703}">
                      <ahyp:hlinkClr xmlns:ahyp="http://schemas.microsoft.com/office/drawing/2018/hyperlinkcolor" val="tx"/>
                    </a:ext>
                  </a:extLst>
                </a:hlinkClick>
              </a:rPr>
              <a:t>JurisData n° 2003-017322</a:t>
            </a:r>
            <a:r>
              <a:rPr lang="fr-FR" i="1" dirty="0"/>
              <a:t> ; Bull. civ. 2003, III, n° 7</a:t>
            </a:r>
            <a:endParaRPr lang="fr-FR" i="1" u="sng" dirty="0">
              <a:hlinkClick r:id="rId3">
                <a:extLst>
                  <a:ext uri="{A12FA001-AC4F-418D-AE19-62706E023703}">
                    <ahyp:hlinkClr xmlns:ahyp="http://schemas.microsoft.com/office/drawing/2018/hyperlinkcolor" val="tx"/>
                  </a:ext>
                </a:extLst>
              </a:hlinkClick>
            </a:endParaRPr>
          </a:p>
          <a:p>
            <a:pPr lvl="2" algn="just"/>
            <a:r>
              <a:rPr lang="fr-FR" i="1" u="sng" dirty="0">
                <a:hlinkClick r:id="rId3">
                  <a:extLst>
                    <a:ext uri="{A12FA001-AC4F-418D-AE19-62706E023703}">
                      <ahyp:hlinkClr xmlns:ahyp="http://schemas.microsoft.com/office/drawing/2018/hyperlinkcolor" val="tx"/>
                    </a:ext>
                  </a:extLst>
                </a:hlinkClick>
              </a:rPr>
              <a:t>Cass. 1re civ., 20 janv. 2011, n° 10-13.948</a:t>
            </a:r>
            <a:r>
              <a:rPr lang="fr-FR" i="1" dirty="0"/>
              <a:t> : </a:t>
            </a:r>
            <a:r>
              <a:rPr lang="fr-FR" i="1" u="sng" dirty="0">
                <a:hlinkClick r:id="rId9">
                  <a:extLst>
                    <a:ext uri="{A12FA001-AC4F-418D-AE19-62706E023703}">
                      <ahyp:hlinkClr xmlns:ahyp="http://schemas.microsoft.com/office/drawing/2018/hyperlinkcolor" val="tx"/>
                    </a:ext>
                  </a:extLst>
                </a:hlinkClick>
              </a:rPr>
              <a:t>JurisData n° 2011-000528</a:t>
            </a:r>
            <a:r>
              <a:rPr lang="fr-FR" dirty="0"/>
              <a:t> : obligations et charges</a:t>
            </a:r>
          </a:p>
          <a:p>
            <a:pPr lvl="2" algn="just"/>
            <a:r>
              <a:rPr lang="fr-FR" i="1" u="sng" dirty="0">
                <a:hlinkClick r:id="rId10">
                  <a:extLst>
                    <a:ext uri="{A12FA001-AC4F-418D-AE19-62706E023703}">
                      <ahyp:hlinkClr xmlns:ahyp="http://schemas.microsoft.com/office/drawing/2018/hyperlinkcolor" val="tx"/>
                    </a:ext>
                  </a:extLst>
                </a:hlinkClick>
              </a:rPr>
              <a:t>Cass. 3e civ., 28 févr. 2007, n° 05-20.294</a:t>
            </a:r>
            <a:r>
              <a:rPr lang="fr-FR" dirty="0"/>
              <a:t> : dispense d’indemnité</a:t>
            </a:r>
          </a:p>
        </p:txBody>
      </p:sp>
    </p:spTree>
    <p:extLst>
      <p:ext uri="{BB962C8B-B14F-4D97-AF65-F5344CB8AC3E}">
        <p14:creationId xmlns:p14="http://schemas.microsoft.com/office/powerpoint/2010/main" val="99517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AD939-46E5-CC45-84B0-048AF04C6F85}"/>
              </a:ext>
            </a:extLst>
          </p:cNvPr>
          <p:cNvSpPr>
            <a:spLocks noGrp="1"/>
          </p:cNvSpPr>
          <p:nvPr>
            <p:ph type="title"/>
          </p:nvPr>
        </p:nvSpPr>
        <p:spPr/>
        <p:txBody>
          <a:bodyPr/>
          <a:lstStyle/>
          <a:p>
            <a:r>
              <a:rPr lang="fr-FR" dirty="0"/>
              <a:t>Clauses d’indivisibilité</a:t>
            </a:r>
          </a:p>
        </p:txBody>
      </p:sp>
      <p:sp>
        <p:nvSpPr>
          <p:cNvPr id="3" name="Espace réservé du contenu 2">
            <a:extLst>
              <a:ext uri="{FF2B5EF4-FFF2-40B4-BE49-F238E27FC236}">
                <a16:creationId xmlns:a16="http://schemas.microsoft.com/office/drawing/2014/main" id="{C4FA960C-7361-D440-BA05-90B86D33B201}"/>
              </a:ext>
            </a:extLst>
          </p:cNvPr>
          <p:cNvSpPr>
            <a:spLocks noGrp="1"/>
          </p:cNvSpPr>
          <p:nvPr>
            <p:ph idx="1"/>
          </p:nvPr>
        </p:nvSpPr>
        <p:spPr/>
        <p:txBody>
          <a:bodyPr>
            <a:normAutofit fontScale="92500" lnSpcReduction="20000"/>
          </a:bodyPr>
          <a:lstStyle/>
          <a:p>
            <a:pPr algn="just"/>
            <a:r>
              <a:rPr lang="fr-FR" dirty="0"/>
              <a:t>Principes:</a:t>
            </a:r>
          </a:p>
          <a:p>
            <a:pPr algn="just" fontAlgn="base"/>
            <a:r>
              <a:rPr lang="fr-FR" b="1" dirty="0"/>
              <a:t>Art. 1186 -</a:t>
            </a:r>
            <a:r>
              <a:rPr lang="fr-FR" dirty="0"/>
              <a:t>Un contrat valablement formé devient caduc si l'un de ses éléments essentiels disparaît.</a:t>
            </a:r>
          </a:p>
          <a:p>
            <a:pPr marL="0" indent="0" algn="just" fontAlgn="base">
              <a:buNone/>
            </a:pPr>
            <a:r>
              <a:rPr lang="fr-FR" dirty="0"/>
              <a:t>Lorsque l'exécution de plusieurs contrats est nécessaire à la réalisation d'une même opération et que l'un d'eux disparaît, sont caducs les contrats dont l'exécution est rendue impossible par cette disparition et ceux pour lesquels l'exécution du contrat disparu était une condition déterminante du consentement d'une partie.</a:t>
            </a:r>
          </a:p>
          <a:p>
            <a:pPr marL="0" indent="0" algn="just" fontAlgn="base">
              <a:buNone/>
            </a:pPr>
            <a:r>
              <a:rPr lang="fr-FR" dirty="0"/>
              <a:t>La caducité n'intervient toutefois que si le contractant contre lequel elle est invoquée connaissait l'existence de l'opération d'ensemble lorsqu'il a donné son consentement.</a:t>
            </a:r>
          </a:p>
          <a:p>
            <a:pPr algn="just" fontAlgn="base"/>
            <a:r>
              <a:rPr lang="fr-FR" b="1" dirty="0"/>
              <a:t>Art. 1187 -</a:t>
            </a:r>
            <a:r>
              <a:rPr lang="fr-FR" dirty="0"/>
              <a:t>La caducité met fin au contrat.</a:t>
            </a:r>
          </a:p>
          <a:p>
            <a:pPr marL="0" indent="0" algn="just" fontAlgn="base">
              <a:buNone/>
            </a:pPr>
            <a:r>
              <a:rPr lang="fr-FR" dirty="0"/>
              <a:t>Elle peut donner lieu à restitution dans les conditions prévues aux articles 1352 à 1352-9.</a:t>
            </a:r>
          </a:p>
          <a:p>
            <a:pPr lvl="1"/>
            <a:endParaRPr lang="fr-FR" dirty="0"/>
          </a:p>
        </p:txBody>
      </p:sp>
    </p:spTree>
    <p:extLst>
      <p:ext uri="{BB962C8B-B14F-4D97-AF65-F5344CB8AC3E}">
        <p14:creationId xmlns:p14="http://schemas.microsoft.com/office/powerpoint/2010/main" val="40539520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200A3E-904F-A645-95D6-A98B11739C86}"/>
              </a:ext>
            </a:extLst>
          </p:cNvPr>
          <p:cNvSpPr>
            <a:spLocks noGrp="1"/>
          </p:cNvSpPr>
          <p:nvPr>
            <p:ph type="title"/>
          </p:nvPr>
        </p:nvSpPr>
        <p:spPr/>
        <p:txBody>
          <a:bodyPr/>
          <a:lstStyle/>
          <a:p>
            <a:r>
              <a:rPr lang="fr-FR" dirty="0"/>
              <a:t>Clauses d’indivisibilité</a:t>
            </a:r>
          </a:p>
        </p:txBody>
      </p:sp>
      <p:sp>
        <p:nvSpPr>
          <p:cNvPr id="3" name="Espace réservé du contenu 2">
            <a:extLst>
              <a:ext uri="{FF2B5EF4-FFF2-40B4-BE49-F238E27FC236}">
                <a16:creationId xmlns:a16="http://schemas.microsoft.com/office/drawing/2014/main" id="{1A01ECC3-56B1-3242-A5D1-2E875FF2CA10}"/>
              </a:ext>
            </a:extLst>
          </p:cNvPr>
          <p:cNvSpPr>
            <a:spLocks noGrp="1"/>
          </p:cNvSpPr>
          <p:nvPr>
            <p:ph idx="1"/>
          </p:nvPr>
        </p:nvSpPr>
        <p:spPr/>
        <p:txBody>
          <a:bodyPr/>
          <a:lstStyle/>
          <a:p>
            <a:pPr algn="just"/>
            <a:r>
              <a:rPr lang="fr-FR" dirty="0"/>
              <a:t>Décisions:</a:t>
            </a:r>
          </a:p>
          <a:p>
            <a:pPr lvl="1" algn="just"/>
            <a:r>
              <a:rPr lang="fr-FR" i="1" dirty="0">
                <a:hlinkClick r:id="rId3">
                  <a:extLst>
                    <a:ext uri="{A12FA001-AC4F-418D-AE19-62706E023703}">
                      <ahyp:hlinkClr xmlns:ahyp="http://schemas.microsoft.com/office/drawing/2018/hyperlinkcolor" val="tx"/>
                    </a:ext>
                  </a:extLst>
                </a:hlinkClick>
              </a:rPr>
              <a:t>Cass. 1re civ., 10 sept. 2015, n° 14-17.772 et 14-13.658</a:t>
            </a:r>
            <a:r>
              <a:rPr lang="fr-FR" i="1" dirty="0"/>
              <a:t> : </a:t>
            </a:r>
            <a:r>
              <a:rPr lang="fr-FR" i="1" dirty="0">
                <a:hlinkClick r:id="rId4">
                  <a:extLst>
                    <a:ext uri="{A12FA001-AC4F-418D-AE19-62706E023703}">
                      <ahyp:hlinkClr xmlns:ahyp="http://schemas.microsoft.com/office/drawing/2018/hyperlinkcolor" val="tx"/>
                    </a:ext>
                  </a:extLst>
                </a:hlinkClick>
              </a:rPr>
              <a:t>JurisData n° 2015-020107</a:t>
            </a:r>
            <a:r>
              <a:rPr lang="fr-FR" i="1" dirty="0"/>
              <a:t>: prêts liés hors droit de la consommation</a:t>
            </a:r>
          </a:p>
          <a:p>
            <a:pPr lvl="1" algn="just"/>
            <a:r>
              <a:rPr lang="fr-FR" i="1" dirty="0">
                <a:hlinkClick r:id="rId5">
                  <a:extLst>
                    <a:ext uri="{A12FA001-AC4F-418D-AE19-62706E023703}">
                      <ahyp:hlinkClr xmlns:ahyp="http://schemas.microsoft.com/office/drawing/2018/hyperlinkcolor" val="tx"/>
                    </a:ext>
                  </a:extLst>
                </a:hlinkClick>
              </a:rPr>
              <a:t>Cass. ch. mixte, 17 mai 2013, n° 11-22.768</a:t>
            </a:r>
            <a:r>
              <a:rPr lang="fr-FR" i="1" dirty="0"/>
              <a:t> : </a:t>
            </a:r>
            <a:r>
              <a:rPr lang="fr-FR" i="1" dirty="0">
                <a:hlinkClick r:id="rId6">
                  <a:extLst>
                    <a:ext uri="{A12FA001-AC4F-418D-AE19-62706E023703}">
                      <ahyp:hlinkClr xmlns:ahyp="http://schemas.microsoft.com/office/drawing/2018/hyperlinkcolor" val="tx"/>
                    </a:ext>
                  </a:extLst>
                </a:hlinkClick>
              </a:rPr>
              <a:t>JurisData n° 2013-009388</a:t>
            </a:r>
            <a:r>
              <a:rPr lang="fr-FR" i="1" dirty="0"/>
              <a:t>: anéantissement en cascade</a:t>
            </a:r>
          </a:p>
          <a:p>
            <a:pPr lvl="1" algn="just"/>
            <a:r>
              <a:rPr lang="fr-FR" b="1" dirty="0" err="1"/>
              <a:t>Cass</a:t>
            </a:r>
            <a:r>
              <a:rPr lang="fr-FR" b="1" dirty="0"/>
              <a:t>. 1</a:t>
            </a:r>
            <a:r>
              <a:rPr lang="fr-FR" b="1" baseline="30000" dirty="0"/>
              <a:t>re</a:t>
            </a:r>
            <a:r>
              <a:rPr lang="fr-FR" b="1" dirty="0"/>
              <a:t> civ., 5 juin 2019, n° 16-12519</a:t>
            </a:r>
            <a:r>
              <a:rPr lang="fr-FR" dirty="0"/>
              <a:t> : prêt lié à un contrat de travail</a:t>
            </a:r>
          </a:p>
          <a:p>
            <a:pPr lvl="1" algn="just"/>
            <a:r>
              <a:rPr lang="fr-FR" b="1" dirty="0" err="1"/>
              <a:t>Cass</a:t>
            </a:r>
            <a:r>
              <a:rPr lang="fr-FR" b="1" dirty="0"/>
              <a:t>., ch. mixte, 13 avr. 2018, n° 16-21.345</a:t>
            </a:r>
            <a:r>
              <a:rPr lang="fr-FR" dirty="0"/>
              <a:t> : crédit-bail et vente</a:t>
            </a:r>
          </a:p>
          <a:p>
            <a:pPr lvl="1" algn="just"/>
            <a:r>
              <a:rPr lang="fr-FR" b="1" dirty="0" err="1"/>
              <a:t>Civ</a:t>
            </a:r>
            <a:r>
              <a:rPr lang="fr-FR" b="1" dirty="0"/>
              <a:t>. 3</a:t>
            </a:r>
            <a:r>
              <a:rPr lang="fr-FR" b="1" baseline="30000" dirty="0"/>
              <a:t>e</a:t>
            </a:r>
            <a:r>
              <a:rPr lang="fr-FR" b="1" dirty="0"/>
              <a:t>, 12 avr. 2018, n° 17-13.118</a:t>
            </a:r>
            <a:r>
              <a:rPr lang="fr-FR" dirty="0"/>
              <a:t> : autonomie du contrat préparatoire</a:t>
            </a:r>
          </a:p>
        </p:txBody>
      </p:sp>
    </p:spTree>
    <p:extLst>
      <p:ext uri="{BB962C8B-B14F-4D97-AF65-F5344CB8AC3E}">
        <p14:creationId xmlns:p14="http://schemas.microsoft.com/office/powerpoint/2010/main" val="36051893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2855ED-44B8-0E43-B6E4-6EEBF5AB0060}"/>
              </a:ext>
            </a:extLst>
          </p:cNvPr>
          <p:cNvSpPr>
            <a:spLocks noGrp="1"/>
          </p:cNvSpPr>
          <p:nvPr>
            <p:ph type="title"/>
          </p:nvPr>
        </p:nvSpPr>
        <p:spPr/>
        <p:txBody>
          <a:bodyPr/>
          <a:lstStyle/>
          <a:p>
            <a:r>
              <a:rPr lang="fr-FR" dirty="0"/>
              <a:t>Clauses d’indivisibilité:</a:t>
            </a:r>
          </a:p>
        </p:txBody>
      </p:sp>
      <p:sp>
        <p:nvSpPr>
          <p:cNvPr id="3" name="Espace réservé du contenu 2">
            <a:extLst>
              <a:ext uri="{FF2B5EF4-FFF2-40B4-BE49-F238E27FC236}">
                <a16:creationId xmlns:a16="http://schemas.microsoft.com/office/drawing/2014/main" id="{FA5EF180-D0C9-884D-A186-477530015ED4}"/>
              </a:ext>
            </a:extLst>
          </p:cNvPr>
          <p:cNvSpPr>
            <a:spLocks noGrp="1"/>
          </p:cNvSpPr>
          <p:nvPr>
            <p:ph idx="1"/>
          </p:nvPr>
        </p:nvSpPr>
        <p:spPr/>
        <p:txBody>
          <a:bodyPr>
            <a:normAutofit fontScale="55000" lnSpcReduction="20000"/>
          </a:bodyPr>
          <a:lstStyle/>
          <a:p>
            <a:pPr algn="just"/>
            <a:r>
              <a:rPr lang="fr-FR" dirty="0"/>
              <a:t>Clauses:</a:t>
            </a:r>
          </a:p>
          <a:p>
            <a:pPr algn="just" fontAlgn="base"/>
            <a:r>
              <a:rPr lang="fr-FR" b="1" dirty="0"/>
              <a:t>Anéantissement en cascade et inexécution imputable au demandeur</a:t>
            </a:r>
            <a:endParaRPr lang="fr-FR" dirty="0"/>
          </a:p>
          <a:p>
            <a:pPr algn="just" fontAlgn="base"/>
            <a:r>
              <a:rPr lang="fr-FR" i="1" dirty="0"/>
              <a:t>« Les parties conviennent que l'anéantissement en cascade dans les ensembles contractuels interdépendants prévu par l'</a:t>
            </a:r>
            <a:r>
              <a:rPr lang="fr-FR" i="1" dirty="0">
                <a:hlinkClick r:id="rId3">
                  <a:extLst>
                    <a:ext uri="{A12FA001-AC4F-418D-AE19-62706E023703}">
                      <ahyp:hlinkClr xmlns:ahyp="http://schemas.microsoft.com/office/drawing/2018/hyperlinkcolor" val="tx"/>
                    </a:ext>
                  </a:extLst>
                </a:hlinkClick>
              </a:rPr>
              <a:t>article 1186 du Code civil</a:t>
            </a:r>
            <a:r>
              <a:rPr lang="fr-FR" i="1" dirty="0"/>
              <a:t> ne peut être invoqué que si la disparition du contrat à l'origine de cette demande n'est pas imputable à la partie qui s'en prévaut ».</a:t>
            </a:r>
            <a:endParaRPr lang="fr-FR" dirty="0"/>
          </a:p>
          <a:p>
            <a:pPr algn="just" fontAlgn="base"/>
            <a:r>
              <a:rPr lang="fr-FR" b="1" dirty="0"/>
              <a:t>Clauses d'indivisibilité</a:t>
            </a:r>
            <a:endParaRPr lang="fr-FR" dirty="0"/>
          </a:p>
          <a:p>
            <a:pPr algn="just" fontAlgn="base"/>
            <a:r>
              <a:rPr lang="fr-FR" i="1" dirty="0"/>
              <a:t>« Conformément aux dispositions de l'</a:t>
            </a:r>
            <a:r>
              <a:rPr lang="fr-FR" i="1" dirty="0">
                <a:hlinkClick r:id="rId4">
                  <a:extLst>
                    <a:ext uri="{A12FA001-AC4F-418D-AE19-62706E023703}">
                      <ahyp:hlinkClr xmlns:ahyp="http://schemas.microsoft.com/office/drawing/2018/hyperlinkcolor" val="tx"/>
                    </a:ext>
                  </a:extLst>
                </a:hlinkClick>
              </a:rPr>
              <a:t>article 1186 du Code civil</a:t>
            </a:r>
            <a:r>
              <a:rPr lang="fr-FR" i="1" dirty="0"/>
              <a:t>, les parties ont fait de l'exécution du contrat (X) conclu le... ayant pour objet... la condition déterminante de leur consentement au présent contrat. Par conséquent, l'anéantissement du contrat (X) entraîne automatiquement caducité du présent contrat dès lors que cet anéantissement n'est pas imputable au demandeur. Cette caducité met fin au contrat et emporte restitutions conformément aux </a:t>
            </a:r>
            <a:r>
              <a:rPr lang="fr-FR" i="1" dirty="0">
                <a:hlinkClick r:id="rId5">
                  <a:extLst>
                    <a:ext uri="{A12FA001-AC4F-418D-AE19-62706E023703}">
                      <ahyp:hlinkClr xmlns:ahyp="http://schemas.microsoft.com/office/drawing/2018/hyperlinkcolor" val="tx"/>
                    </a:ext>
                  </a:extLst>
                </a:hlinkClick>
              </a:rPr>
              <a:t>articles 1352 et suivants du Code civil</a:t>
            </a:r>
            <a:r>
              <a:rPr lang="fr-FR" i="1" dirty="0"/>
              <a:t> ».</a:t>
            </a:r>
            <a:endParaRPr lang="fr-FR" dirty="0"/>
          </a:p>
          <a:p>
            <a:pPr algn="just" fontAlgn="base"/>
            <a:r>
              <a:rPr lang="fr-FR" b="1" dirty="0"/>
              <a:t>Clauses de divisibilité :</a:t>
            </a:r>
            <a:endParaRPr lang="fr-FR" dirty="0"/>
          </a:p>
          <a:p>
            <a:pPr algn="just" fontAlgn="base"/>
            <a:r>
              <a:rPr lang="fr-FR" i="1" dirty="0"/>
              <a:t>« Les parties déclarent avoir connaissance du fait que le présent contrat participe d'un ensemble contractuel dans lequel l'exécution de plusieurs contrats est nécessaire à la réalisation d'une opération. Les parties conviennent cependant que le sort du présent contrat est totalement indépendant de l'existence ou de l'exécution des autres contrats de cet ensemble. Cette clause de divisibilité acceptée en connaissance de cause par les parties fait obstacle à tout anéantissement en cascade des contrats. Les parties s'engagent, par conséquent, à exécuter le présent contrat jusqu'à son terme et dans le strict respect de ses différentes stipulations, quel que soit le sort des autres contrats de cet ensemble ».</a:t>
            </a:r>
            <a:endParaRPr lang="fr-FR" dirty="0"/>
          </a:p>
          <a:p>
            <a:pPr algn="just" fontAlgn="base"/>
            <a:r>
              <a:rPr lang="fr-FR" dirty="0"/>
              <a:t>Conseil</a:t>
            </a:r>
          </a:p>
          <a:p>
            <a:pPr algn="just" fontAlgn="base"/>
            <a:r>
              <a:rPr lang="fr-FR" dirty="0"/>
              <a:t>Pour éviter que cette clause de divisibilité ne soit réputée non écrite sur le fondement de l'</a:t>
            </a:r>
            <a:r>
              <a:rPr lang="fr-FR" dirty="0">
                <a:hlinkClick r:id="rId6">
                  <a:extLst>
                    <a:ext uri="{A12FA001-AC4F-418D-AE19-62706E023703}">
                      <ahyp:hlinkClr xmlns:ahyp="http://schemas.microsoft.com/office/drawing/2018/hyperlinkcolor" val="tx"/>
                    </a:ext>
                  </a:extLst>
                </a:hlinkClick>
              </a:rPr>
              <a:t>article 1170 ou 1171 du Code civil</a:t>
            </a:r>
            <a:r>
              <a:rPr lang="fr-FR" dirty="0"/>
              <a:t>, il convient de la rédiger avec précaution. Pour ce faire, il est utile de l'expliquer, de la justifier, de la contextualiser.</a:t>
            </a:r>
          </a:p>
          <a:p>
            <a:pPr lvl="1"/>
            <a:endParaRPr lang="fr-FR" dirty="0"/>
          </a:p>
        </p:txBody>
      </p:sp>
    </p:spTree>
    <p:extLst>
      <p:ext uri="{BB962C8B-B14F-4D97-AF65-F5344CB8AC3E}">
        <p14:creationId xmlns:p14="http://schemas.microsoft.com/office/powerpoint/2010/main" val="2271829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76696D-32CA-F645-9174-B5A0B34E892B}"/>
              </a:ext>
            </a:extLst>
          </p:cNvPr>
          <p:cNvSpPr>
            <a:spLocks noGrp="1"/>
          </p:cNvSpPr>
          <p:nvPr>
            <p:ph type="title"/>
          </p:nvPr>
        </p:nvSpPr>
        <p:spPr>
          <a:xfrm>
            <a:off x="1891393" y="400753"/>
            <a:ext cx="8360971" cy="842981"/>
          </a:xfrm>
        </p:spPr>
        <p:txBody>
          <a:bodyPr>
            <a:normAutofit fontScale="90000"/>
          </a:bodyPr>
          <a:lstStyle/>
          <a:p>
            <a:r>
              <a:rPr lang="fr-FR" dirty="0"/>
              <a:t>Clause relative à la durée (clauses de délai, clauses de tolérance...).</a:t>
            </a:r>
          </a:p>
        </p:txBody>
      </p:sp>
      <p:sp>
        <p:nvSpPr>
          <p:cNvPr id="3" name="Espace réservé du contenu 2">
            <a:extLst>
              <a:ext uri="{FF2B5EF4-FFF2-40B4-BE49-F238E27FC236}">
                <a16:creationId xmlns:a16="http://schemas.microsoft.com/office/drawing/2014/main" id="{1ADC0F9C-BD56-1F49-B39F-5F8679B1A9CD}"/>
              </a:ext>
            </a:extLst>
          </p:cNvPr>
          <p:cNvSpPr>
            <a:spLocks noGrp="1"/>
          </p:cNvSpPr>
          <p:nvPr>
            <p:ph idx="1"/>
          </p:nvPr>
        </p:nvSpPr>
        <p:spPr/>
        <p:txBody>
          <a:bodyPr/>
          <a:lstStyle/>
          <a:p>
            <a:pPr algn="just"/>
            <a:r>
              <a:rPr lang="fr-FR" dirty="0"/>
              <a:t>Principes: </a:t>
            </a:r>
          </a:p>
          <a:p>
            <a:pPr algn="just" fontAlgn="base"/>
            <a:r>
              <a:rPr lang="fr-FR" b="1" dirty="0"/>
              <a:t>Art. 1210 -</a:t>
            </a:r>
            <a:r>
              <a:rPr lang="fr-FR" dirty="0"/>
              <a:t>Les engagements perpétuels sont prohibés.</a:t>
            </a:r>
          </a:p>
          <a:p>
            <a:pPr marL="0" indent="0" algn="just" fontAlgn="base">
              <a:buNone/>
            </a:pPr>
            <a:r>
              <a:rPr lang="fr-FR" dirty="0"/>
              <a:t>Chaque contractant peut y mettre fin dans les conditions prévues pour le contrat à durée indéterminée.</a:t>
            </a:r>
          </a:p>
          <a:p>
            <a:pPr algn="just" fontAlgn="base"/>
            <a:r>
              <a:rPr lang="fr-FR" b="1" dirty="0"/>
              <a:t>Art. 1211 -</a:t>
            </a:r>
            <a:r>
              <a:rPr lang="fr-FR" dirty="0"/>
              <a:t>Lorsque le contrat est conclu pour une durée indéterminée, chaque partie peut y mettre fin à tout moment, sous réserve de respecter le délai de préavis contractuellement prévu ou, à défaut, un délai raisonnable.</a:t>
            </a:r>
          </a:p>
          <a:p>
            <a:pPr algn="just" fontAlgn="base"/>
            <a:r>
              <a:rPr lang="fr-FR" b="1" dirty="0"/>
              <a:t>Art. 1212 -</a:t>
            </a:r>
            <a:r>
              <a:rPr lang="fr-FR" dirty="0"/>
              <a:t>Lorsque le contrat est conclu pour une durée déterminée, chaque partie doit l'exécuter jusqu'à son terme.</a:t>
            </a:r>
          </a:p>
          <a:p>
            <a:pPr marL="0" indent="0" algn="just" fontAlgn="base">
              <a:buNone/>
            </a:pPr>
            <a:r>
              <a:rPr lang="fr-FR" dirty="0"/>
              <a:t>Nul ne peut exiger le renouvellement du contrat.</a:t>
            </a:r>
          </a:p>
          <a:p>
            <a:endParaRPr lang="fr-FR" dirty="0"/>
          </a:p>
        </p:txBody>
      </p:sp>
    </p:spTree>
    <p:extLst>
      <p:ext uri="{BB962C8B-B14F-4D97-AF65-F5344CB8AC3E}">
        <p14:creationId xmlns:p14="http://schemas.microsoft.com/office/powerpoint/2010/main" val="1321405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67A2FE-63E7-864E-9BF4-E5F887036468}"/>
              </a:ext>
            </a:extLst>
          </p:cNvPr>
          <p:cNvSpPr>
            <a:spLocks noGrp="1"/>
          </p:cNvSpPr>
          <p:nvPr>
            <p:ph type="title"/>
          </p:nvPr>
        </p:nvSpPr>
        <p:spPr>
          <a:xfrm>
            <a:off x="646111" y="452718"/>
            <a:ext cx="9404723" cy="827442"/>
          </a:xfrm>
        </p:spPr>
        <p:txBody>
          <a:bodyPr/>
          <a:lstStyle/>
          <a:p>
            <a:pPr algn="ctr"/>
            <a:r>
              <a:rPr lang="fr-FR" dirty="0"/>
              <a:t>Propos introductifs:</a:t>
            </a:r>
          </a:p>
        </p:txBody>
      </p:sp>
      <p:sp>
        <p:nvSpPr>
          <p:cNvPr id="3" name="Espace réservé du contenu 2">
            <a:extLst>
              <a:ext uri="{FF2B5EF4-FFF2-40B4-BE49-F238E27FC236}">
                <a16:creationId xmlns:a16="http://schemas.microsoft.com/office/drawing/2014/main" id="{E6C974AB-8AD7-3142-8C66-063C0646DFB7}"/>
              </a:ext>
            </a:extLst>
          </p:cNvPr>
          <p:cNvSpPr>
            <a:spLocks noGrp="1"/>
          </p:cNvSpPr>
          <p:nvPr>
            <p:ph idx="1"/>
          </p:nvPr>
        </p:nvSpPr>
        <p:spPr>
          <a:xfrm>
            <a:off x="1103312" y="1280160"/>
            <a:ext cx="8946541" cy="4968239"/>
          </a:xfrm>
        </p:spPr>
        <p:txBody>
          <a:bodyPr>
            <a:normAutofit fontScale="25000" lnSpcReduction="20000"/>
          </a:bodyPr>
          <a:lstStyle/>
          <a:p>
            <a:pPr lvl="1" algn="just"/>
            <a:r>
              <a:rPr lang="fr-FR" sz="6400" dirty="0"/>
              <a:t>Clauses abusives:</a:t>
            </a:r>
          </a:p>
          <a:p>
            <a:pPr lvl="2" algn="just"/>
            <a:r>
              <a:rPr lang="fr-FR" sz="4000" b="1" dirty="0" err="1"/>
              <a:t>Cass</a:t>
            </a:r>
            <a:r>
              <a:rPr lang="fr-FR" sz="4000" b="1" dirty="0"/>
              <a:t>. 3e civ., 7 nov. 2019, n° 18-23.259, FS-P+B+I : </a:t>
            </a:r>
            <a:r>
              <a:rPr lang="fr-FR" sz="4000" b="1" dirty="0">
                <a:hlinkClick r:id="rId3">
                  <a:extLst>
                    <a:ext uri="{A12FA001-AC4F-418D-AE19-62706E023703}">
                      <ahyp:hlinkClr xmlns:ahyp="http://schemas.microsoft.com/office/drawing/2018/hyperlinkcolor" val="tx"/>
                    </a:ext>
                  </a:extLst>
                </a:hlinkClick>
              </a:rPr>
              <a:t>JurisData n° 2019-019710</a:t>
            </a:r>
            <a:r>
              <a:rPr lang="fr-FR" sz="4000" dirty="0"/>
              <a:t> : </a:t>
            </a:r>
            <a:r>
              <a:rPr lang="fr-FR" sz="4000" i="1" dirty="0"/>
              <a:t>« qu'ayant relevé que la SCI avait pour objet social l'investissement et la gestion immobiliers, et notamment la mise en location d'immeubles dont elle avait fait l'acquisition, qu'elle était donc un professionnel de l'immobilier, mais que cette constatation ne suffisait pas à lui conférer la qualité de professionnel de la construction, qui seule serait de nature à la faire considérer comme étant intervenue à titre professionnel à l'occasion du contrat de maîtrise d'œuvre litigieux dès lors que le domaine de la construction faisait appel à des connaissances ainsi qu'à des compétences techniques spécifiques distinctes de celles exigées par la seule gestion immobilière, la cour d'appel en a déduit, à bon droit, que la SCI n'était intervenue au contrat litigieux qu'en qualité de maître de l'ouvrage non professionnel, de sorte qu'elle pouvait prétendre au bénéfice des dispositions de l'</a:t>
            </a:r>
            <a:r>
              <a:rPr lang="fr-FR" sz="4000" i="1" dirty="0">
                <a:hlinkClick r:id="rId4">
                  <a:extLst>
                    <a:ext uri="{A12FA001-AC4F-418D-AE19-62706E023703}">
                      <ahyp:hlinkClr xmlns:ahyp="http://schemas.microsoft.com/office/drawing/2018/hyperlinkcolor" val="tx"/>
                    </a:ext>
                  </a:extLst>
                </a:hlinkClick>
              </a:rPr>
              <a:t>article L. 132-1 du code de la consommation</a:t>
            </a:r>
            <a:r>
              <a:rPr lang="fr-FR" sz="4000" i="1" dirty="0"/>
              <a:t>, dans sa rédaction antérieure à celle issue de l'ordonnance du 14 mars 2016 </a:t>
            </a:r>
            <a:r>
              <a:rPr lang="fr-FR" sz="4000" dirty="0"/>
              <a:t>» </a:t>
            </a:r>
          </a:p>
          <a:p>
            <a:pPr lvl="2" algn="just"/>
            <a:endParaRPr lang="fr-FR" sz="4000" b="1" dirty="0"/>
          </a:p>
          <a:p>
            <a:pPr lvl="2" algn="just"/>
            <a:r>
              <a:rPr lang="fr-FR" sz="4000" b="1" dirty="0" err="1"/>
              <a:t>Cass</a:t>
            </a:r>
            <a:r>
              <a:rPr lang="fr-FR" sz="4000" b="1" dirty="0"/>
              <a:t>. 3</a:t>
            </a:r>
            <a:r>
              <a:rPr lang="fr-FR" sz="4000" b="1" baseline="30000" dirty="0"/>
              <a:t>ème</a:t>
            </a:r>
            <a:r>
              <a:rPr lang="fr-FR" sz="4000" b="1" dirty="0"/>
              <a:t> civ., 17 oct. 2019, n° 18-18469</a:t>
            </a:r>
            <a:r>
              <a:rPr lang="fr-FR" sz="4000" dirty="0"/>
              <a:t>, D. 2019, p.2331, note S. </a:t>
            </a:r>
            <a:r>
              <a:rPr lang="fr-FR" sz="4000" dirty="0" err="1"/>
              <a:t>Tisseyre</a:t>
            </a:r>
            <a:r>
              <a:rPr lang="fr-FR" sz="4000" dirty="0"/>
              <a:t>  : </a:t>
            </a:r>
            <a:r>
              <a:rPr lang="fr-FR" sz="4000" i="1" dirty="0"/>
              <a:t>« la qualité de non-professionnel d’une personne morale s’apprécie au regard de son activité et non de celle de son représentant légal ».</a:t>
            </a:r>
            <a:r>
              <a:rPr lang="fr-FR" sz="4000" dirty="0"/>
              <a:t> </a:t>
            </a:r>
          </a:p>
          <a:p>
            <a:pPr lvl="2" algn="just"/>
            <a:endParaRPr lang="fr-FR" sz="4000" b="1" dirty="0"/>
          </a:p>
          <a:p>
            <a:pPr lvl="2" algn="just"/>
            <a:endParaRPr lang="fr-FR" sz="4000" b="1" dirty="0"/>
          </a:p>
          <a:p>
            <a:pPr lvl="2" algn="just"/>
            <a:r>
              <a:rPr lang="fr-FR" sz="4000" b="1" dirty="0" err="1"/>
              <a:t>Cass</a:t>
            </a:r>
            <a:r>
              <a:rPr lang="fr-FR" sz="4000" b="1" dirty="0"/>
              <a:t>. 3</a:t>
            </a:r>
            <a:r>
              <a:rPr lang="fr-FR" sz="4000" b="1" baseline="30000" dirty="0"/>
              <a:t>ème</a:t>
            </a:r>
            <a:r>
              <a:rPr lang="fr-FR" sz="4000" b="1" dirty="0"/>
              <a:t> civ., 23 mai 2019, n° 18-14.212, P+B+I : </a:t>
            </a:r>
            <a:r>
              <a:rPr lang="fr-FR" sz="4000" b="1" dirty="0">
                <a:hlinkClick r:id="rId5">
                  <a:extLst>
                    <a:ext uri="{A12FA001-AC4F-418D-AE19-62706E023703}">
                      <ahyp:hlinkClr xmlns:ahyp="http://schemas.microsoft.com/office/drawing/2018/hyperlinkcolor" val="tx"/>
                    </a:ext>
                  </a:extLst>
                </a:hlinkClick>
              </a:rPr>
              <a:t>JurisData n° 2019-008493</a:t>
            </a:r>
            <a:r>
              <a:rPr lang="fr-FR" sz="4000" dirty="0"/>
              <a:t> : a clause d'un contrat de vente en l'état futur d'achèvement conclu entre un professionnel et un non-professionnel ou consommateur qui stipule qu'en cas de cause légitime de suspension du délai de livraison du bien vendu, justifiée par le vendeur à l'acquéreur par une lettre du maître d'</a:t>
            </a:r>
            <a:r>
              <a:rPr lang="fr-FR" sz="4000" dirty="0" err="1"/>
              <a:t>oeuvre</a:t>
            </a:r>
            <a:r>
              <a:rPr lang="fr-FR" sz="4000" dirty="0"/>
              <a:t>, la livraison du bien vendu sera retardée d'un temps égal au double de celui effectivement enregistré en raison de leur répercussion sur l'organisation générale du chantier n'a ni pour objet, ni pour effet de créer, au détriment du non-professionnel ou du consommateur, un déséquilibre significatif entre les droits et obligations des parties au contrat et, partant, n'est pas abusive,</a:t>
            </a:r>
          </a:p>
          <a:p>
            <a:pPr lvl="2" algn="just"/>
            <a:endParaRPr lang="fr-FR" sz="4000" b="1" dirty="0"/>
          </a:p>
          <a:p>
            <a:pPr lvl="2" algn="just"/>
            <a:endParaRPr lang="fr-FR" sz="4000" b="1" dirty="0"/>
          </a:p>
          <a:p>
            <a:pPr lvl="2" algn="just"/>
            <a:r>
              <a:rPr lang="fr-FR" sz="4000" b="1" dirty="0" err="1"/>
              <a:t>Cass</a:t>
            </a:r>
            <a:r>
              <a:rPr lang="fr-FR" sz="4000" b="1" dirty="0"/>
              <a:t>. 1</a:t>
            </a:r>
            <a:r>
              <a:rPr lang="fr-FR" sz="4000" b="1" baseline="30000" dirty="0"/>
              <a:t>re</a:t>
            </a:r>
            <a:r>
              <a:rPr lang="fr-FR" sz="4000" b="1" dirty="0"/>
              <a:t> civ., 5 juin 2019, n° 16-12519</a:t>
            </a:r>
            <a:r>
              <a:rPr lang="fr-FR" sz="4000" dirty="0"/>
              <a:t> : </a:t>
            </a:r>
            <a:r>
              <a:rPr lang="fr-FR" sz="4000" i="1" dirty="0"/>
              <a:t>« prévoyant la résiliation de plein droit du contrat de prêt pour une cause extérieure à ce contrat, afférente à l'exécution d'une convention distincte, une telle clause crée un déséquilibre significatif entre les droits et obligations des parties au détriment du consommateur ainsi exposé à une aggravation soudaine des conditions de remboursement et à une modification substantielle de l'économie du contrat de prêt » </a:t>
            </a:r>
            <a:endParaRPr lang="fr-FR" sz="4000" dirty="0"/>
          </a:p>
          <a:p>
            <a:endParaRPr lang="fr-FR" dirty="0"/>
          </a:p>
        </p:txBody>
      </p:sp>
    </p:spTree>
    <p:extLst>
      <p:ext uri="{BB962C8B-B14F-4D97-AF65-F5344CB8AC3E}">
        <p14:creationId xmlns:p14="http://schemas.microsoft.com/office/powerpoint/2010/main" val="4044619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A69F6-C452-9947-82D7-A16F1B9B70D3}"/>
              </a:ext>
            </a:extLst>
          </p:cNvPr>
          <p:cNvSpPr>
            <a:spLocks noGrp="1"/>
          </p:cNvSpPr>
          <p:nvPr>
            <p:ph type="title"/>
          </p:nvPr>
        </p:nvSpPr>
        <p:spPr>
          <a:xfrm>
            <a:off x="1891393" y="400754"/>
            <a:ext cx="8360971" cy="363040"/>
          </a:xfrm>
        </p:spPr>
        <p:txBody>
          <a:bodyPr>
            <a:normAutofit/>
          </a:bodyPr>
          <a:lstStyle/>
          <a:p>
            <a:pPr algn="ctr"/>
            <a:r>
              <a:rPr lang="fr-FR" sz="1600" dirty="0"/>
              <a:t>Clause relative à la durée (clauses de délai, clauses de tolérance...).</a:t>
            </a:r>
          </a:p>
        </p:txBody>
      </p:sp>
      <p:sp>
        <p:nvSpPr>
          <p:cNvPr id="3" name="Espace réservé du contenu 2">
            <a:extLst>
              <a:ext uri="{FF2B5EF4-FFF2-40B4-BE49-F238E27FC236}">
                <a16:creationId xmlns:a16="http://schemas.microsoft.com/office/drawing/2014/main" id="{96DF0C95-1DA1-0947-ABD2-3AD90EA0E57E}"/>
              </a:ext>
            </a:extLst>
          </p:cNvPr>
          <p:cNvSpPr>
            <a:spLocks noGrp="1"/>
          </p:cNvSpPr>
          <p:nvPr>
            <p:ph idx="1"/>
          </p:nvPr>
        </p:nvSpPr>
        <p:spPr>
          <a:xfrm>
            <a:off x="1103312" y="763794"/>
            <a:ext cx="8946541" cy="6013524"/>
          </a:xfrm>
        </p:spPr>
        <p:txBody>
          <a:bodyPr>
            <a:normAutofit fontScale="70000" lnSpcReduction="20000"/>
          </a:bodyPr>
          <a:lstStyle/>
          <a:p>
            <a:pPr lvl="1" algn="just"/>
            <a:r>
              <a:rPr lang="fr-FR" i="1" dirty="0" err="1"/>
              <a:t>Cass</a:t>
            </a:r>
            <a:r>
              <a:rPr lang="fr-FR" i="1" dirty="0"/>
              <a:t>. 3</a:t>
            </a:r>
            <a:r>
              <a:rPr lang="fr-FR" i="1" baseline="30000" dirty="0"/>
              <a:t>ème</a:t>
            </a:r>
            <a:r>
              <a:rPr lang="fr-FR" i="1" dirty="0"/>
              <a:t> civ., 21 nov. 2019, n° 18-22797: clause de majoration du délai de livraison dans une VEFA:</a:t>
            </a:r>
          </a:p>
          <a:p>
            <a:pPr lvl="2" algn="just"/>
            <a:r>
              <a:rPr lang="fr-FR" dirty="0"/>
              <a:t>Mais attendu qu'ayant relevé que le chantier avait été abandonné dès le mois de décembre 2011, quelques jours avant la signature de l'acte authentique de vente, que la conversion de la procédure de sauvegarde de la société Le May, chargée de la construction de l'immeuble, avait été prononcée par jugement du 7 septembre 2012, que la société CTM promotion n'avait entrepris de diligences pour la reprise des travaux qu'au début de l'année 2015, et souverainement retenu, sans modifier l'objet du litige, que le retard de plus de trois années après la date prévue pour l'achèvement de la construction trouvait son origine dans la seule absence de diligences du promoteur-vendeur pour remplacer les constructeurs défaillants dès la fin de l'année 2011, la cour d'appel en a exactement déduit que, la société CTM promotion ne justifiant pas d'un cas de force majeure ou d'une cause légitime de suspension du délai de livraison prévus par le contrat, la résolution de la vente devait être prononcée à ses torts ;</a:t>
            </a:r>
            <a:endParaRPr lang="fr-FR" i="1" dirty="0"/>
          </a:p>
          <a:p>
            <a:pPr lvl="1" algn="just"/>
            <a:r>
              <a:rPr lang="fr-FR" i="1" dirty="0" err="1"/>
              <a:t>Cass</a:t>
            </a:r>
            <a:r>
              <a:rPr lang="fr-FR" i="1" dirty="0"/>
              <a:t>. 1re civ., 27 mai 1998 : Bull. civ. III, n° 110 : bail accordé à une société pour une durée de 99 ans prorogeable.</a:t>
            </a:r>
          </a:p>
          <a:p>
            <a:pPr lvl="1" algn="just"/>
            <a:r>
              <a:rPr lang="fr-FR" i="1" dirty="0" err="1"/>
              <a:t>Cass</a:t>
            </a:r>
            <a:r>
              <a:rPr lang="fr-FR" i="1" dirty="0"/>
              <a:t>. 1re civ., 31 janv. 1989 : </a:t>
            </a:r>
            <a:r>
              <a:rPr lang="fr-FR" i="1" dirty="0">
                <a:hlinkClick r:id="rId3">
                  <a:extLst>
                    <a:ext uri="{A12FA001-AC4F-418D-AE19-62706E023703}">
                      <ahyp:hlinkClr xmlns:ahyp="http://schemas.microsoft.com/office/drawing/2018/hyperlinkcolor" val="tx"/>
                    </a:ext>
                  </a:extLst>
                </a:hlinkClick>
              </a:rPr>
              <a:t>JCP G 1989, II, 21294</a:t>
            </a:r>
            <a:r>
              <a:rPr lang="fr-FR" i="1" dirty="0"/>
              <a:t>, note J.-Fr. </a:t>
            </a:r>
            <a:r>
              <a:rPr lang="fr-FR" i="1" dirty="0" err="1"/>
              <a:t>Barbiéri.</a:t>
            </a:r>
            <a:r>
              <a:rPr lang="fr-FR" dirty="0" err="1"/>
              <a:t>La</a:t>
            </a:r>
            <a:r>
              <a:rPr lang="fr-FR" dirty="0"/>
              <a:t> durée ne doit pas être supérieure à la « durée moyenne de la vie professionnelle ».</a:t>
            </a:r>
          </a:p>
          <a:p>
            <a:pPr lvl="1" algn="just"/>
            <a:r>
              <a:rPr lang="fr-FR" i="1" dirty="0">
                <a:hlinkClick r:id="rId4">
                  <a:extLst>
                    <a:ext uri="{A12FA001-AC4F-418D-AE19-62706E023703}">
                      <ahyp:hlinkClr xmlns:ahyp="http://schemas.microsoft.com/office/drawing/2018/hyperlinkcolor" val="tx"/>
                    </a:ext>
                  </a:extLst>
                </a:hlinkClick>
              </a:rPr>
              <a:t>Droit réel de jouissance spéciale:</a:t>
            </a:r>
          </a:p>
          <a:p>
            <a:pPr lvl="2" algn="just"/>
            <a:r>
              <a:rPr lang="fr-FR" i="1" dirty="0">
                <a:hlinkClick r:id="rId5">
                  <a:extLst>
                    <a:ext uri="{A12FA001-AC4F-418D-AE19-62706E023703}">
                      <ahyp:hlinkClr xmlns:ahyp="http://schemas.microsoft.com/office/drawing/2018/hyperlinkcolor" val="tx"/>
                    </a:ext>
                  </a:extLst>
                </a:hlinkClick>
              </a:rPr>
              <a:t>Cass. 3e civ., 31 oct. 2012, n° 11-16.304</a:t>
            </a:r>
            <a:r>
              <a:rPr lang="fr-FR" i="1" dirty="0"/>
              <a:t> : </a:t>
            </a:r>
            <a:r>
              <a:rPr lang="fr-FR" i="1" dirty="0">
                <a:hlinkClick r:id="rId6">
                  <a:extLst>
                    <a:ext uri="{A12FA001-AC4F-418D-AE19-62706E023703}">
                      <ahyp:hlinkClr xmlns:ahyp="http://schemas.microsoft.com/office/drawing/2018/hyperlinkcolor" val="tx"/>
                    </a:ext>
                  </a:extLst>
                </a:hlinkClick>
              </a:rPr>
              <a:t>JurisData n° 2012-024285</a:t>
            </a:r>
            <a:r>
              <a:rPr lang="fr-FR" i="1" dirty="0"/>
              <a:t> </a:t>
            </a:r>
          </a:p>
          <a:p>
            <a:pPr lvl="2" algn="just"/>
            <a:r>
              <a:rPr lang="fr-FR" i="1" dirty="0">
                <a:hlinkClick r:id="rId7">
                  <a:extLst>
                    <a:ext uri="{A12FA001-AC4F-418D-AE19-62706E023703}">
                      <ahyp:hlinkClr xmlns:ahyp="http://schemas.microsoft.com/office/drawing/2018/hyperlinkcolor" val="tx"/>
                    </a:ext>
                  </a:extLst>
                </a:hlinkClick>
              </a:rPr>
              <a:t>Cass. 3e civ., 28 janv. 2015, n° 14-10.013</a:t>
            </a:r>
            <a:r>
              <a:rPr lang="fr-FR" i="1" dirty="0"/>
              <a:t> : </a:t>
            </a:r>
            <a:r>
              <a:rPr lang="fr-FR" i="1" dirty="0">
                <a:hlinkClick r:id="rId8">
                  <a:extLst>
                    <a:ext uri="{A12FA001-AC4F-418D-AE19-62706E023703}">
                      <ahyp:hlinkClr xmlns:ahyp="http://schemas.microsoft.com/office/drawing/2018/hyperlinkcolor" val="tx"/>
                    </a:ext>
                  </a:extLst>
                </a:hlinkClick>
              </a:rPr>
              <a:t>JurisData n° 2015-001087</a:t>
            </a:r>
            <a:r>
              <a:rPr lang="fr-FR" i="1" dirty="0"/>
              <a:t>: </a:t>
            </a:r>
            <a:r>
              <a:rPr lang="fr-FR" dirty="0"/>
              <a:t>« lorsque le propriétaire consent un droit réel, conférant le bénéfice d'une jouissance spéciale de son bien, ce droit, s'il n'est pas limité dans le temps par la volonté des parties, ne peut être perpétuel et s'éteint dans les conditions prévues par les </a:t>
            </a:r>
            <a:r>
              <a:rPr lang="fr-FR" dirty="0">
                <a:hlinkClick r:id="rId9">
                  <a:extLst>
                    <a:ext uri="{A12FA001-AC4F-418D-AE19-62706E023703}">
                      <ahyp:hlinkClr xmlns:ahyp="http://schemas.microsoft.com/office/drawing/2018/hyperlinkcolor" val="tx"/>
                    </a:ext>
                  </a:extLst>
                </a:hlinkClick>
              </a:rPr>
              <a:t>articles 619 et 625 du Code civil</a:t>
            </a:r>
            <a:r>
              <a:rPr lang="fr-FR" dirty="0"/>
              <a:t> »</a:t>
            </a:r>
            <a:endParaRPr lang="fr-FR" i="1" dirty="0">
              <a:hlinkClick r:id="rId4">
                <a:extLst>
                  <a:ext uri="{A12FA001-AC4F-418D-AE19-62706E023703}">
                    <ahyp:hlinkClr xmlns:ahyp="http://schemas.microsoft.com/office/drawing/2018/hyperlinkcolor" val="tx"/>
                  </a:ext>
                </a:extLst>
              </a:hlinkClick>
            </a:endParaRPr>
          </a:p>
          <a:p>
            <a:pPr lvl="2" algn="just"/>
            <a:r>
              <a:rPr lang="fr-FR" i="1" dirty="0">
                <a:hlinkClick r:id="rId4">
                  <a:extLst>
                    <a:ext uri="{A12FA001-AC4F-418D-AE19-62706E023703}">
                      <ahyp:hlinkClr xmlns:ahyp="http://schemas.microsoft.com/office/drawing/2018/hyperlinkcolor" val="tx"/>
                    </a:ext>
                  </a:extLst>
                </a:hlinkClick>
              </a:rPr>
              <a:t>Cass. 3e civ., 8 sept. 2016, n° 14-26.953</a:t>
            </a:r>
            <a:r>
              <a:rPr lang="fr-FR" i="1" dirty="0"/>
              <a:t> : </a:t>
            </a:r>
            <a:r>
              <a:rPr lang="fr-FR" i="1" dirty="0">
                <a:hlinkClick r:id="rId10">
                  <a:extLst>
                    <a:ext uri="{A12FA001-AC4F-418D-AE19-62706E023703}">
                      <ahyp:hlinkClr xmlns:ahyp="http://schemas.microsoft.com/office/drawing/2018/hyperlinkcolor" val="tx"/>
                    </a:ext>
                  </a:extLst>
                </a:hlinkClick>
              </a:rPr>
              <a:t>JurisData n° 2016-018129</a:t>
            </a:r>
            <a:r>
              <a:rPr lang="fr-FR" i="1" dirty="0"/>
              <a:t> ; </a:t>
            </a:r>
            <a:r>
              <a:rPr lang="fr-FR" i="1" dirty="0">
                <a:hlinkClick r:id="rId11">
                  <a:extLst>
                    <a:ext uri="{A12FA001-AC4F-418D-AE19-62706E023703}">
                      <ahyp:hlinkClr xmlns:ahyp="http://schemas.microsoft.com/office/drawing/2018/hyperlinkcolor" val="tx"/>
                    </a:ext>
                  </a:extLst>
                </a:hlinkClick>
              </a:rPr>
              <a:t>JCP N 2016, n° 37, act. 1009</a:t>
            </a:r>
            <a:r>
              <a:rPr lang="fr-FR" i="1" dirty="0"/>
              <a:t>, obs. A. </a:t>
            </a:r>
            <a:r>
              <a:rPr lang="fr-FR" i="1" dirty="0" err="1"/>
              <a:t>Tani</a:t>
            </a:r>
            <a:r>
              <a:rPr lang="fr-FR" i="1" dirty="0"/>
              <a:t> ; JCP N 2016, n° 41, 2016, note par J. </a:t>
            </a:r>
            <a:r>
              <a:rPr lang="fr-FR" i="1" dirty="0" err="1"/>
              <a:t>Dubarry</a:t>
            </a:r>
            <a:r>
              <a:rPr lang="fr-FR" i="1" dirty="0"/>
              <a:t> et V. </a:t>
            </a:r>
            <a:r>
              <a:rPr lang="fr-FR" i="1" dirty="0" err="1"/>
              <a:t>Streiff</a:t>
            </a:r>
            <a:r>
              <a:rPr lang="fr-FR" i="1" dirty="0"/>
              <a:t>: </a:t>
            </a:r>
            <a:r>
              <a:rPr lang="fr-FR" dirty="0"/>
              <a:t>« les parties avaient entendu instituer, par l'acte de vente des 7 avril et 30 juin 1932, un droit réel distinct du droit d'usage et d'habitation régi par le Code civil, la cour d'appel, qui a constaté que ce droit avait été concédé pour la durée de la Fondation, et non à perpétuité, en a exactement déduit, répondant aux conclusions dont elle était saisie, que ce droit, qui n'était pas régi par les dispositions des </a:t>
            </a:r>
            <a:r>
              <a:rPr lang="fr-FR" dirty="0">
                <a:hlinkClick r:id="rId12">
                  <a:extLst>
                    <a:ext uri="{A12FA001-AC4F-418D-AE19-62706E023703}">
                      <ahyp:hlinkClr xmlns:ahyp="http://schemas.microsoft.com/office/drawing/2018/hyperlinkcolor" val="tx"/>
                    </a:ext>
                  </a:extLst>
                </a:hlinkClick>
              </a:rPr>
              <a:t>articles 619 et 625 du Code civil</a:t>
            </a:r>
            <a:r>
              <a:rPr lang="fr-FR" dirty="0"/>
              <a:t>, n'était pas expiré et qu'aucune disposition légale ne prévoyait qu'il soit limité à une durée de trente ans ». </a:t>
            </a:r>
            <a:endParaRPr lang="fr-FR" i="1" dirty="0"/>
          </a:p>
          <a:p>
            <a:pPr lvl="2" algn="just"/>
            <a:r>
              <a:rPr lang="fr-FR" b="1" i="1" dirty="0">
                <a:hlinkClick r:id="rId13">
                  <a:extLst>
                    <a:ext uri="{A12FA001-AC4F-418D-AE19-62706E023703}">
                      <ahyp:hlinkClr xmlns:ahyp="http://schemas.microsoft.com/office/drawing/2018/hyperlinkcolor" val="tx"/>
                    </a:ext>
                  </a:extLst>
                </a:hlinkClick>
              </a:rPr>
              <a:t>Cass. 3e civ., 7 juin 2018, n° 17-17.240, FS-P+B+R+I</a:t>
            </a:r>
            <a:r>
              <a:rPr lang="fr-FR" b="1" i="1" dirty="0"/>
              <a:t> </a:t>
            </a:r>
            <a:r>
              <a:rPr lang="fr-FR" i="1" dirty="0"/>
              <a:t>: </a:t>
            </a:r>
            <a:r>
              <a:rPr lang="fr-FR" i="1" dirty="0">
                <a:hlinkClick r:id="rId14">
                  <a:extLst>
                    <a:ext uri="{A12FA001-AC4F-418D-AE19-62706E023703}">
                      <ahyp:hlinkClr xmlns:ahyp="http://schemas.microsoft.com/office/drawing/2018/hyperlinkcolor" val="tx"/>
                    </a:ext>
                  </a:extLst>
                </a:hlinkClick>
              </a:rPr>
              <a:t>JurisData n° 2018-009366</a:t>
            </a:r>
            <a:r>
              <a:rPr lang="fr-FR" i="1" dirty="0"/>
              <a:t> ; </a:t>
            </a:r>
            <a:r>
              <a:rPr lang="fr-FR" i="1" dirty="0">
                <a:hlinkClick r:id="rId15">
                  <a:extLst>
                    <a:ext uri="{A12FA001-AC4F-418D-AE19-62706E023703}">
                      <ahyp:hlinkClr xmlns:ahyp="http://schemas.microsoft.com/office/drawing/2018/hyperlinkcolor" val="tx"/>
                    </a:ext>
                  </a:extLst>
                </a:hlinkClick>
              </a:rPr>
              <a:t>JCP N 2018, n° 24, act. 534</a:t>
            </a:r>
            <a:r>
              <a:rPr lang="fr-FR" i="1" dirty="0"/>
              <a:t>, obs. V. </a:t>
            </a:r>
            <a:r>
              <a:rPr lang="fr-FR" i="1" dirty="0" err="1"/>
              <a:t>Streiff</a:t>
            </a:r>
            <a:r>
              <a:rPr lang="fr-FR" i="1" dirty="0"/>
              <a:t>: </a:t>
            </a:r>
            <a:r>
              <a:rPr lang="fr-FR" dirty="0"/>
              <a:t>« Attendu qu'est perpétuel un droit réel attaché à un lot de copropriété conférant le bénéfice d'une jouissance spéciale d'un autre lot ; que la cour d'appel a retenu que les droits litigieux, qui avaient été établis en faveur des autres lots de copropriété et constituaient une charge imposée à certains lots, pour l'usage et l'utilité des autres lots appartenant à d'autres propriétaires, étaient des droits réels sui generis trouvant leur source dans le règlement de copropriété et que les parties avaient ainsi exprimé leur volonté de créer des droits et obligations attachés aux lots des copropriétaires ; qu'il en résulte que ces droits sont perpétuels ». </a:t>
            </a:r>
          </a:p>
        </p:txBody>
      </p:sp>
    </p:spTree>
    <p:extLst>
      <p:ext uri="{BB962C8B-B14F-4D97-AF65-F5344CB8AC3E}">
        <p14:creationId xmlns:p14="http://schemas.microsoft.com/office/powerpoint/2010/main" val="34110039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B2018E-D808-F24B-8414-BF44BEDDDCB1}"/>
              </a:ext>
            </a:extLst>
          </p:cNvPr>
          <p:cNvSpPr>
            <a:spLocks noGrp="1"/>
          </p:cNvSpPr>
          <p:nvPr>
            <p:ph type="title"/>
          </p:nvPr>
        </p:nvSpPr>
        <p:spPr>
          <a:xfrm>
            <a:off x="1891393" y="400753"/>
            <a:ext cx="8360971" cy="842981"/>
          </a:xfrm>
        </p:spPr>
        <p:txBody>
          <a:bodyPr>
            <a:normAutofit fontScale="90000"/>
          </a:bodyPr>
          <a:lstStyle/>
          <a:p>
            <a:r>
              <a:rPr lang="fr-FR" dirty="0"/>
              <a:t>Clause relative à la durée (clauses de délai, clauses de tolérance...).</a:t>
            </a:r>
          </a:p>
        </p:txBody>
      </p:sp>
      <p:sp>
        <p:nvSpPr>
          <p:cNvPr id="3" name="Espace réservé du contenu 2">
            <a:extLst>
              <a:ext uri="{FF2B5EF4-FFF2-40B4-BE49-F238E27FC236}">
                <a16:creationId xmlns:a16="http://schemas.microsoft.com/office/drawing/2014/main" id="{749CDF5D-EC91-1B4A-9112-6115D14C1AEA}"/>
              </a:ext>
            </a:extLst>
          </p:cNvPr>
          <p:cNvSpPr>
            <a:spLocks noGrp="1"/>
          </p:cNvSpPr>
          <p:nvPr>
            <p:ph idx="1"/>
          </p:nvPr>
        </p:nvSpPr>
        <p:spPr/>
        <p:txBody>
          <a:bodyPr>
            <a:normAutofit fontScale="40000" lnSpcReduction="20000"/>
          </a:bodyPr>
          <a:lstStyle/>
          <a:p>
            <a:pPr algn="just"/>
            <a:r>
              <a:rPr lang="fr-FR" dirty="0"/>
              <a:t>Clauses:</a:t>
            </a:r>
          </a:p>
          <a:p>
            <a:pPr algn="just" fontAlgn="base"/>
            <a:r>
              <a:rPr lang="fr-FR" b="1" dirty="0"/>
              <a:t>Les engagements perpétuels prohibés</a:t>
            </a:r>
            <a:endParaRPr lang="fr-FR" dirty="0"/>
          </a:p>
          <a:p>
            <a:pPr algn="just" fontAlgn="base"/>
            <a:r>
              <a:rPr lang="fr-FR" dirty="0"/>
              <a:t>• Sont prohibées les clauses suivantes :</a:t>
            </a:r>
          </a:p>
          <a:p>
            <a:pPr algn="just" fontAlgn="base"/>
            <a:r>
              <a:rPr lang="fr-FR" dirty="0"/>
              <a:t>« Le bail est conclu au profit de la société A pour une durée de 99 ans renouvelable sur seule décision de la société preneuse... »</a:t>
            </a:r>
          </a:p>
          <a:p>
            <a:pPr algn="just" fontAlgn="base"/>
            <a:r>
              <a:rPr lang="fr-FR" dirty="0"/>
              <a:t>« Le bail est conclu pour la durée de vie du preneur (alors âgé de 20 ans) et de tous ses héritiers... » « Le bail est conclu pour une </a:t>
            </a:r>
            <a:r>
              <a:rPr lang="fr-FR" dirty="0" err="1"/>
              <a:t>duréede</a:t>
            </a:r>
            <a:r>
              <a:rPr lang="fr-FR" dirty="0"/>
              <a:t> trois ans renouvelable à la seule initiative du preneur... »</a:t>
            </a:r>
          </a:p>
          <a:p>
            <a:pPr algn="just" fontAlgn="base"/>
            <a:r>
              <a:rPr lang="fr-FR" dirty="0"/>
              <a:t>« M. X, associé (âgé de 35 ans) de la société coopérative agricole X, s'engage à ne pas exercer son droit de retrait pour une période de 40 ans... »</a:t>
            </a:r>
          </a:p>
          <a:p>
            <a:pPr algn="just" fontAlgn="base"/>
            <a:r>
              <a:rPr lang="fr-FR" dirty="0"/>
              <a:t>• Sont valables les clauses suivantes :</a:t>
            </a:r>
          </a:p>
          <a:p>
            <a:pPr algn="just" fontAlgn="base"/>
            <a:r>
              <a:rPr lang="fr-FR" dirty="0"/>
              <a:t>« Le présent bail a été conclu au profit du preneur (alors âgé de 75 ans) et de ses deux enfants (âgés respectivement de 50 et 55 ans)... »</a:t>
            </a:r>
          </a:p>
          <a:p>
            <a:pPr algn="just" fontAlgn="base"/>
            <a:r>
              <a:rPr lang="fr-FR" dirty="0"/>
              <a:t>« M. Y, associé (âgé de 25 ans) de la société coopérative agricole Y, s'engage à ne pas exercer son droit de retrait pendant 25 ans... ».</a:t>
            </a:r>
          </a:p>
          <a:p>
            <a:pPr algn="just" fontAlgn="base"/>
            <a:r>
              <a:rPr lang="fr-FR" dirty="0"/>
              <a:t>« Conformément à l'</a:t>
            </a:r>
            <a:r>
              <a:rPr lang="fr-FR" dirty="0">
                <a:hlinkClick r:id="rId3">
                  <a:extLst>
                    <a:ext uri="{A12FA001-AC4F-418D-AE19-62706E023703}">
                      <ahyp:hlinkClr xmlns:ahyp="http://schemas.microsoft.com/office/drawing/2018/hyperlinkcolor" val="tx"/>
                    </a:ext>
                  </a:extLst>
                </a:hlinkClick>
              </a:rPr>
              <a:t>article 900-1 du Code civil</a:t>
            </a:r>
            <a:r>
              <a:rPr lang="fr-FR" dirty="0"/>
              <a:t>, la présente donation au profit de la commune de... est assortie d'une clause d'inaliénabilité affectant les biens désignés ci-dessus à l'établissement d'une fondation... ».</a:t>
            </a:r>
          </a:p>
          <a:p>
            <a:pPr algn="just" fontAlgn="base"/>
            <a:r>
              <a:rPr lang="fr-FR" dirty="0"/>
              <a:t>« Conformément à l'</a:t>
            </a:r>
            <a:r>
              <a:rPr lang="fr-FR" dirty="0">
                <a:hlinkClick r:id="rId4">
                  <a:extLst>
                    <a:ext uri="{A12FA001-AC4F-418D-AE19-62706E023703}">
                      <ahyp:hlinkClr xmlns:ahyp="http://schemas.microsoft.com/office/drawing/2018/hyperlinkcolor" val="tx"/>
                    </a:ext>
                  </a:extLst>
                </a:hlinkClick>
              </a:rPr>
              <a:t>article 900-1 du Code civil</a:t>
            </a:r>
            <a:r>
              <a:rPr lang="fr-FR" dirty="0"/>
              <a:t>, la présente donation a été accordée au service public hospitalier de la commune de... assortie d'une clause d'inaliénabilité de 200 ans... ».</a:t>
            </a:r>
          </a:p>
          <a:p>
            <a:pPr algn="just" fontAlgn="base"/>
            <a:r>
              <a:rPr lang="fr-FR" b="1" dirty="0"/>
              <a:t>Contrat à durée indéterminée</a:t>
            </a:r>
            <a:endParaRPr lang="fr-FR" dirty="0"/>
          </a:p>
          <a:p>
            <a:pPr algn="just" fontAlgn="base"/>
            <a:r>
              <a:rPr lang="fr-FR" dirty="0"/>
              <a:t>• Conseils :</a:t>
            </a:r>
          </a:p>
          <a:p>
            <a:pPr algn="just" fontAlgn="base"/>
            <a:r>
              <a:rPr lang="fr-FR" dirty="0"/>
              <a:t>Il faut veiller à préciser les modalités de la résiliation unilatérale (lettre recommandée avec avis de réception, exploit d'huissier...). Il est utile de rappeler aux parties que tout contrat à durée indéterminée peut être résilié dans les limites de l'abus. Il est conseillé également aux parties de prévoir un délai de préavis raisonnable dont la durée varie selon la nature du lien contractuel et la durée de ce lien (entre un et six mois selon les cas). Cette durée doit être la même pour chacune des parties pour garantir une certaine réciprocité et une égalité de traitement, en évitant ainsi la qualification de clause abusive.</a:t>
            </a:r>
          </a:p>
        </p:txBody>
      </p:sp>
    </p:spTree>
    <p:extLst>
      <p:ext uri="{BB962C8B-B14F-4D97-AF65-F5344CB8AC3E}">
        <p14:creationId xmlns:p14="http://schemas.microsoft.com/office/powerpoint/2010/main" val="9759769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4A8431-27FE-C449-8430-F93A6540996B}"/>
              </a:ext>
            </a:extLst>
          </p:cNvPr>
          <p:cNvSpPr>
            <a:spLocks noGrp="1"/>
          </p:cNvSpPr>
          <p:nvPr>
            <p:ph type="title"/>
          </p:nvPr>
        </p:nvSpPr>
        <p:spPr>
          <a:xfrm>
            <a:off x="1891393" y="400753"/>
            <a:ext cx="8360971" cy="842981"/>
          </a:xfrm>
        </p:spPr>
        <p:txBody>
          <a:bodyPr>
            <a:normAutofit fontScale="90000"/>
          </a:bodyPr>
          <a:lstStyle/>
          <a:p>
            <a:r>
              <a:rPr lang="fr-FR" dirty="0"/>
              <a:t>Clauses sensibles et inexécution du contrat de vente immobilière </a:t>
            </a:r>
          </a:p>
        </p:txBody>
      </p:sp>
      <p:sp>
        <p:nvSpPr>
          <p:cNvPr id="3" name="Espace réservé du contenu 2">
            <a:extLst>
              <a:ext uri="{FF2B5EF4-FFF2-40B4-BE49-F238E27FC236}">
                <a16:creationId xmlns:a16="http://schemas.microsoft.com/office/drawing/2014/main" id="{D0BBF94E-D79A-2245-B469-FDE4C5D84684}"/>
              </a:ext>
            </a:extLst>
          </p:cNvPr>
          <p:cNvSpPr>
            <a:spLocks noGrp="1"/>
          </p:cNvSpPr>
          <p:nvPr>
            <p:ph idx="1"/>
          </p:nvPr>
        </p:nvSpPr>
        <p:spPr/>
        <p:txBody>
          <a:bodyPr/>
          <a:lstStyle/>
          <a:p>
            <a:r>
              <a:rPr lang="fr-FR" dirty="0"/>
              <a:t>Clauses et imprévisibilité</a:t>
            </a:r>
          </a:p>
          <a:p>
            <a:r>
              <a:rPr lang="fr-FR" dirty="0"/>
              <a:t>Clauses exonératoires de responsabilité et clauses de non garantie </a:t>
            </a:r>
          </a:p>
          <a:p>
            <a:r>
              <a:rPr lang="fr-FR" dirty="0"/>
              <a:t>Clause pénale</a:t>
            </a:r>
          </a:p>
          <a:p>
            <a:r>
              <a:rPr lang="fr-FR" dirty="0"/>
              <a:t>Clause de dédit </a:t>
            </a:r>
          </a:p>
          <a:p>
            <a:r>
              <a:rPr lang="fr-FR" dirty="0"/>
              <a:t>Clause résolutoire</a:t>
            </a:r>
          </a:p>
        </p:txBody>
      </p:sp>
    </p:spTree>
    <p:extLst>
      <p:ext uri="{BB962C8B-B14F-4D97-AF65-F5344CB8AC3E}">
        <p14:creationId xmlns:p14="http://schemas.microsoft.com/office/powerpoint/2010/main" val="2212328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14B77-B6E2-6A41-943F-AC4BFCB5DCA4}"/>
              </a:ext>
            </a:extLst>
          </p:cNvPr>
          <p:cNvSpPr>
            <a:spLocks noGrp="1"/>
          </p:cNvSpPr>
          <p:nvPr>
            <p:ph type="title"/>
          </p:nvPr>
        </p:nvSpPr>
        <p:spPr/>
        <p:txBody>
          <a:bodyPr/>
          <a:lstStyle/>
          <a:p>
            <a:r>
              <a:rPr lang="fr-FR" dirty="0"/>
              <a:t>Clauses et imprévisibilité</a:t>
            </a:r>
          </a:p>
        </p:txBody>
      </p:sp>
      <p:sp>
        <p:nvSpPr>
          <p:cNvPr id="3" name="Espace réservé du contenu 2">
            <a:extLst>
              <a:ext uri="{FF2B5EF4-FFF2-40B4-BE49-F238E27FC236}">
                <a16:creationId xmlns:a16="http://schemas.microsoft.com/office/drawing/2014/main" id="{3415757F-4133-DF49-B09B-52607288FA97}"/>
              </a:ext>
            </a:extLst>
          </p:cNvPr>
          <p:cNvSpPr>
            <a:spLocks noGrp="1"/>
          </p:cNvSpPr>
          <p:nvPr>
            <p:ph idx="1"/>
          </p:nvPr>
        </p:nvSpPr>
        <p:spPr/>
        <p:txBody>
          <a:bodyPr/>
          <a:lstStyle/>
          <a:p>
            <a:r>
              <a:rPr lang="fr-FR" dirty="0"/>
              <a:t>Force majeure et promesse de vente:</a:t>
            </a:r>
          </a:p>
          <a:p>
            <a:pPr lvl="1"/>
            <a:r>
              <a:rPr lang="fr-FR" dirty="0" err="1"/>
              <a:t>Cass</a:t>
            </a:r>
            <a:r>
              <a:rPr lang="fr-FR" dirty="0"/>
              <a:t>. 3</a:t>
            </a:r>
            <a:r>
              <a:rPr lang="fr-FR" baseline="30000" dirty="0"/>
              <a:t>ème</a:t>
            </a:r>
            <a:r>
              <a:rPr lang="fr-FR" dirty="0"/>
              <a:t> civ., 19 sept. 2019, n° 18-18921: état de santé non constitutif d’un cas de force majeure excusant l’absence de réitération des consentements devant notaire</a:t>
            </a:r>
          </a:p>
          <a:p>
            <a:pPr lvl="1"/>
            <a:r>
              <a:rPr lang="fr-FR" dirty="0"/>
              <a:t>Demain Covid-19 et clauses de force majeure? Clauses de renégociation?</a:t>
            </a:r>
          </a:p>
        </p:txBody>
      </p:sp>
    </p:spTree>
    <p:extLst>
      <p:ext uri="{BB962C8B-B14F-4D97-AF65-F5344CB8AC3E}">
        <p14:creationId xmlns:p14="http://schemas.microsoft.com/office/powerpoint/2010/main" val="15774972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AF400C-7DC5-3F4E-9497-11E79F4ABA23}"/>
              </a:ext>
            </a:extLst>
          </p:cNvPr>
          <p:cNvSpPr>
            <a:spLocks noGrp="1"/>
          </p:cNvSpPr>
          <p:nvPr>
            <p:ph type="title"/>
          </p:nvPr>
        </p:nvSpPr>
        <p:spPr/>
        <p:txBody>
          <a:bodyPr/>
          <a:lstStyle/>
          <a:p>
            <a:r>
              <a:rPr lang="fr-FR" dirty="0"/>
              <a:t>Clauses de non-garantie</a:t>
            </a:r>
          </a:p>
        </p:txBody>
      </p:sp>
      <p:sp>
        <p:nvSpPr>
          <p:cNvPr id="3" name="Espace réservé du contenu 2">
            <a:extLst>
              <a:ext uri="{FF2B5EF4-FFF2-40B4-BE49-F238E27FC236}">
                <a16:creationId xmlns:a16="http://schemas.microsoft.com/office/drawing/2014/main" id="{FD4363FD-04D3-3640-9385-9BD3DCFB6809}"/>
              </a:ext>
            </a:extLst>
          </p:cNvPr>
          <p:cNvSpPr>
            <a:spLocks noGrp="1"/>
          </p:cNvSpPr>
          <p:nvPr>
            <p:ph idx="1"/>
          </p:nvPr>
        </p:nvSpPr>
        <p:spPr/>
        <p:txBody>
          <a:bodyPr/>
          <a:lstStyle/>
          <a:p>
            <a:r>
              <a:rPr lang="fr-FR" dirty="0" err="1"/>
              <a:t>Cass</a:t>
            </a:r>
            <a:r>
              <a:rPr lang="fr-FR" dirty="0"/>
              <a:t>. 3</a:t>
            </a:r>
            <a:r>
              <a:rPr lang="fr-FR" baseline="30000" dirty="0"/>
              <a:t>ème</a:t>
            </a:r>
            <a:r>
              <a:rPr lang="fr-FR" dirty="0"/>
              <a:t> civ., 18 avril 2019, n° 18-20180: efficacité relative:</a:t>
            </a:r>
          </a:p>
          <a:p>
            <a:pPr lvl="1"/>
            <a:r>
              <a:rPr lang="fr-FR" dirty="0" err="1"/>
              <a:t>Comp</a:t>
            </a:r>
            <a:r>
              <a:rPr lang="fr-FR" dirty="0"/>
              <a:t>. </a:t>
            </a:r>
            <a:r>
              <a:rPr lang="fr-FR" dirty="0" err="1"/>
              <a:t>Cass</a:t>
            </a:r>
            <a:r>
              <a:rPr lang="fr-FR" dirty="0"/>
              <a:t>. 3</a:t>
            </a:r>
            <a:r>
              <a:rPr lang="fr-FR" baseline="30000" dirty="0"/>
              <a:t>ème</a:t>
            </a:r>
            <a:r>
              <a:rPr lang="fr-FR" dirty="0"/>
              <a:t> civ., 10 juil. 2013, n° 12-17149: « vendeur-castor »</a:t>
            </a:r>
          </a:p>
        </p:txBody>
      </p:sp>
    </p:spTree>
    <p:extLst>
      <p:ext uri="{BB962C8B-B14F-4D97-AF65-F5344CB8AC3E}">
        <p14:creationId xmlns:p14="http://schemas.microsoft.com/office/powerpoint/2010/main" val="899749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C16C08-F3EA-A64B-9303-7F68357572F3}"/>
              </a:ext>
            </a:extLst>
          </p:cNvPr>
          <p:cNvSpPr>
            <a:spLocks noGrp="1"/>
          </p:cNvSpPr>
          <p:nvPr>
            <p:ph type="title"/>
          </p:nvPr>
        </p:nvSpPr>
        <p:spPr>
          <a:xfrm>
            <a:off x="1891393" y="400752"/>
            <a:ext cx="8360971" cy="842982"/>
          </a:xfrm>
        </p:spPr>
        <p:txBody>
          <a:bodyPr>
            <a:normAutofit fontScale="90000"/>
          </a:bodyPr>
          <a:lstStyle/>
          <a:p>
            <a:r>
              <a:rPr lang="fr-FR" dirty="0"/>
              <a:t>Clauses exonératoires de responsabilité et clauses de non garantie :</a:t>
            </a:r>
          </a:p>
        </p:txBody>
      </p:sp>
      <p:sp>
        <p:nvSpPr>
          <p:cNvPr id="3" name="Espace réservé du contenu 2">
            <a:extLst>
              <a:ext uri="{FF2B5EF4-FFF2-40B4-BE49-F238E27FC236}">
                <a16:creationId xmlns:a16="http://schemas.microsoft.com/office/drawing/2014/main" id="{A423CF36-9AC0-FF42-BF26-D29507D179A4}"/>
              </a:ext>
            </a:extLst>
          </p:cNvPr>
          <p:cNvSpPr>
            <a:spLocks noGrp="1"/>
          </p:cNvSpPr>
          <p:nvPr>
            <p:ph idx="1"/>
          </p:nvPr>
        </p:nvSpPr>
        <p:spPr/>
        <p:txBody>
          <a:bodyPr/>
          <a:lstStyle/>
          <a:p>
            <a:pPr algn="just"/>
            <a:r>
              <a:rPr lang="fr-FR" dirty="0"/>
              <a:t>Principes:</a:t>
            </a:r>
          </a:p>
          <a:p>
            <a:pPr lvl="1" algn="just"/>
            <a:r>
              <a:rPr lang="fr-FR" sz="2000" dirty="0"/>
              <a:t>Art. 1171 C. civ.:</a:t>
            </a:r>
          </a:p>
          <a:p>
            <a:pPr marL="0" indent="0" algn="just">
              <a:buNone/>
            </a:pPr>
            <a:r>
              <a:rPr lang="fr-FR" dirty="0"/>
              <a:t>Dans un contrat d'adhésion, toute clause qui crée un déséquilibre significatif entre les droits et obligations des parties au contrat est réputée non écrite. </a:t>
            </a:r>
          </a:p>
          <a:p>
            <a:pPr marL="0" indent="0" algn="just">
              <a:buNone/>
            </a:pPr>
            <a:r>
              <a:rPr lang="fr-FR" dirty="0"/>
              <a:t>L'appréciation du déséquilibre significatif ne porte ni sur l'objet principal du contrat ni sur l'adéquation du prix à la prestation.</a:t>
            </a:r>
          </a:p>
          <a:p>
            <a:pPr lvl="2" algn="just"/>
            <a:endParaRPr lang="fr-FR" dirty="0"/>
          </a:p>
          <a:p>
            <a:pPr lvl="1" algn="just"/>
            <a:r>
              <a:rPr lang="fr-FR" sz="2000" dirty="0"/>
              <a:t>Art. 1170 C. civ.:</a:t>
            </a:r>
          </a:p>
          <a:p>
            <a:pPr marL="457200" lvl="1" indent="0" algn="just">
              <a:buNone/>
            </a:pPr>
            <a:r>
              <a:rPr lang="fr-FR" sz="2000" dirty="0"/>
              <a:t>Toute clause qui prive de sa substance l'obligation essentielle du débiteur est réputée non écrite.</a:t>
            </a:r>
          </a:p>
          <a:p>
            <a:pPr marL="457200" lvl="1" indent="0">
              <a:buNone/>
            </a:pPr>
            <a:endParaRPr lang="fr-FR" dirty="0"/>
          </a:p>
        </p:txBody>
      </p:sp>
    </p:spTree>
    <p:extLst>
      <p:ext uri="{BB962C8B-B14F-4D97-AF65-F5344CB8AC3E}">
        <p14:creationId xmlns:p14="http://schemas.microsoft.com/office/powerpoint/2010/main" val="8115685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DE2BDA-C2CD-4148-B44D-2F7351830448}"/>
              </a:ext>
            </a:extLst>
          </p:cNvPr>
          <p:cNvSpPr>
            <a:spLocks noGrp="1"/>
          </p:cNvSpPr>
          <p:nvPr>
            <p:ph type="title"/>
          </p:nvPr>
        </p:nvSpPr>
        <p:spPr>
          <a:xfrm>
            <a:off x="1891393" y="400753"/>
            <a:ext cx="8360971" cy="842981"/>
          </a:xfrm>
        </p:spPr>
        <p:txBody>
          <a:bodyPr>
            <a:normAutofit fontScale="90000"/>
          </a:bodyPr>
          <a:lstStyle/>
          <a:p>
            <a:r>
              <a:rPr lang="fr-FR" dirty="0"/>
              <a:t>Clauses exonératoires de responsabilité et clauses de non garantie </a:t>
            </a:r>
          </a:p>
        </p:txBody>
      </p:sp>
      <p:sp>
        <p:nvSpPr>
          <p:cNvPr id="3" name="Espace réservé du contenu 2">
            <a:extLst>
              <a:ext uri="{FF2B5EF4-FFF2-40B4-BE49-F238E27FC236}">
                <a16:creationId xmlns:a16="http://schemas.microsoft.com/office/drawing/2014/main" id="{66C01C22-B759-F944-B655-618571A08240}"/>
              </a:ext>
            </a:extLst>
          </p:cNvPr>
          <p:cNvSpPr>
            <a:spLocks noGrp="1"/>
          </p:cNvSpPr>
          <p:nvPr>
            <p:ph idx="1"/>
          </p:nvPr>
        </p:nvSpPr>
        <p:spPr/>
        <p:txBody>
          <a:bodyPr/>
          <a:lstStyle/>
          <a:p>
            <a:r>
              <a:rPr lang="fr-FR" dirty="0"/>
              <a:t>Décisions:</a:t>
            </a:r>
          </a:p>
          <a:p>
            <a:pPr lvl="1"/>
            <a:r>
              <a:rPr lang="fr-FR" dirty="0"/>
              <a:t>Efficacité avec résolution: </a:t>
            </a:r>
            <a:r>
              <a:rPr lang="fr-FR" u="sng" dirty="0" err="1"/>
              <a:t>Cass</a:t>
            </a:r>
            <a:r>
              <a:rPr lang="fr-FR" u="sng" dirty="0"/>
              <a:t>. com., 7 février 2018 n° 16-20352</a:t>
            </a:r>
          </a:p>
          <a:p>
            <a:pPr lvl="1"/>
            <a:r>
              <a:rPr lang="fr-FR" u="sng" dirty="0"/>
              <a:t>Clause exonératoire et obligation essentielle:</a:t>
            </a:r>
          </a:p>
          <a:p>
            <a:pPr lvl="2"/>
            <a:r>
              <a:rPr lang="fr-FR" i="1" dirty="0" err="1"/>
              <a:t>Cass</a:t>
            </a:r>
            <a:r>
              <a:rPr lang="fr-FR" i="1" dirty="0"/>
              <a:t>. 3</a:t>
            </a:r>
            <a:r>
              <a:rPr lang="fr-FR" i="1" baseline="30000" dirty="0"/>
              <a:t>ème</a:t>
            </a:r>
            <a:r>
              <a:rPr lang="fr-FR" i="1" dirty="0"/>
              <a:t> civ., 19 sept. 2019, n° 18-18394</a:t>
            </a:r>
          </a:p>
          <a:p>
            <a:pPr lvl="2"/>
            <a:r>
              <a:rPr lang="fr-FR" i="1" dirty="0"/>
              <a:t>Désormais: art. 1170 C. civ.</a:t>
            </a:r>
            <a:r>
              <a:rPr lang="fr-FR" dirty="0"/>
              <a:t> </a:t>
            </a:r>
          </a:p>
        </p:txBody>
      </p:sp>
    </p:spTree>
    <p:extLst>
      <p:ext uri="{BB962C8B-B14F-4D97-AF65-F5344CB8AC3E}">
        <p14:creationId xmlns:p14="http://schemas.microsoft.com/office/powerpoint/2010/main" val="7975286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8A8C72-06A0-4C4D-AFF4-59B8E2736247}"/>
              </a:ext>
            </a:extLst>
          </p:cNvPr>
          <p:cNvSpPr>
            <a:spLocks noGrp="1"/>
          </p:cNvSpPr>
          <p:nvPr>
            <p:ph type="title"/>
          </p:nvPr>
        </p:nvSpPr>
        <p:spPr/>
        <p:txBody>
          <a:bodyPr/>
          <a:lstStyle/>
          <a:p>
            <a:r>
              <a:rPr lang="fr-FR" dirty="0"/>
              <a:t>Clause de non-recours</a:t>
            </a:r>
          </a:p>
        </p:txBody>
      </p:sp>
      <p:sp>
        <p:nvSpPr>
          <p:cNvPr id="3" name="Espace réservé du contenu 2">
            <a:extLst>
              <a:ext uri="{FF2B5EF4-FFF2-40B4-BE49-F238E27FC236}">
                <a16:creationId xmlns:a16="http://schemas.microsoft.com/office/drawing/2014/main" id="{4A2F57D7-28DF-5443-849E-9BCE7C7695A6}"/>
              </a:ext>
            </a:extLst>
          </p:cNvPr>
          <p:cNvSpPr>
            <a:spLocks noGrp="1"/>
          </p:cNvSpPr>
          <p:nvPr>
            <p:ph idx="1"/>
          </p:nvPr>
        </p:nvSpPr>
        <p:spPr/>
        <p:txBody>
          <a:bodyPr>
            <a:normAutofit fontScale="55000" lnSpcReduction="20000"/>
          </a:bodyPr>
          <a:lstStyle/>
          <a:p>
            <a:r>
              <a:rPr lang="fr-FR" dirty="0" err="1"/>
              <a:t>Cass</a:t>
            </a:r>
            <a:r>
              <a:rPr lang="fr-FR" dirty="0"/>
              <a:t>. 3</a:t>
            </a:r>
            <a:r>
              <a:rPr lang="fr-FR" baseline="30000" dirty="0"/>
              <a:t>ème</a:t>
            </a:r>
            <a:r>
              <a:rPr lang="fr-FR" dirty="0"/>
              <a:t> civ., 19 mars 2020, n° 18-22983:</a:t>
            </a:r>
          </a:p>
          <a:p>
            <a:pPr lvl="1"/>
            <a:r>
              <a:rPr lang="fr-FR" dirty="0"/>
              <a:t>Vente d’une maison d’habitation avec une clause stipulant le raccordement à un système d’assainissement individuel en bon état. L’acquéreur après vérification dit en « faire son affaire personnelle ». Dysfonctionnement. Il agit contre l’entrepreneur qui lui oppose cette « clause de non recours ». Cependant, clause contraire à l’article 1792-5 du Code civil qui prohibe ce type de clause: responsabilités et garanties des constructeurs sont d’ordre public.</a:t>
            </a:r>
          </a:p>
          <a:p>
            <a:pPr lvl="1"/>
            <a:r>
              <a:rPr lang="fr-FR" dirty="0" err="1"/>
              <a:t>Comp</a:t>
            </a:r>
            <a:r>
              <a:rPr lang="fr-FR" dirty="0"/>
              <a:t>. « clause de non recours » dans un contrat de mariage, </a:t>
            </a:r>
            <a:r>
              <a:rPr lang="fr-FR" dirty="0" err="1"/>
              <a:t>Cass</a:t>
            </a:r>
            <a:r>
              <a:rPr lang="fr-FR" dirty="0"/>
              <a:t>. 1</a:t>
            </a:r>
            <a:r>
              <a:rPr lang="fr-FR" baseline="30000" dirty="0"/>
              <a:t>re</a:t>
            </a:r>
            <a:r>
              <a:rPr lang="fr-FR" dirty="0"/>
              <a:t> civ., 13 mai 2020, n° 19-11444:</a:t>
            </a:r>
          </a:p>
          <a:p>
            <a:pPr lvl="2"/>
            <a:r>
              <a:rPr lang="fr-FR" b="1" dirty="0"/>
              <a:t>La clause, figurant dans un contrat de mariage de séparation de biens, qui stipule non seulement “que chacun [des époux] sera réputé avoir fourni au jour le jour sa part contributive, en sorte qu’aucun compte ne sera fait entre eux à ce sujet”, mais également “qu’ils n’auront pas de recours l’un contre l’autre pour les dépenses de cette nature”, a la portée d’une fin de non-recevoir, dès lors qu’elle institue expressément une clause de non-recours entre les parties.</a:t>
            </a:r>
            <a:br>
              <a:rPr lang="fr-FR" b="1" dirty="0"/>
            </a:br>
            <a:endParaRPr lang="fr-FR" dirty="0"/>
          </a:p>
          <a:p>
            <a:pPr lvl="2"/>
            <a:r>
              <a:rPr lang="fr-FR" b="1" dirty="0"/>
              <a:t>Il résulte de l’application combinée des articles 214, 226 et 1388 du code civil que les conventions conclues par les époux ne peuvent les dispenser de leur obligation d’ordre public de contribuer aux charges du mariage. Il s’en déduit qu’en présence d’un contrat de séparation de biens, la clause aux termes de laquelle “chacun [des époux] sera réputé avoir fourni au jour le jour sa part contributive, en sorte qu’aucun compte ne sera fait entre eux à ce sujet et qu’ils n’auront pas de recours l’un contre l’autre pour les dépenses de cette nature”, ne fait pas obstacle, pendant la durée du mariage, au droit de l’un d’eux d’agir en justice pour contraindre l’autre à remplir, pour l’avenir, son obligation de contribuer aux charges du mariage. </a:t>
            </a:r>
            <a:endParaRPr lang="fr-FR" dirty="0"/>
          </a:p>
          <a:p>
            <a:pPr lvl="2"/>
            <a:endParaRPr lang="fr-FR" dirty="0"/>
          </a:p>
          <a:p>
            <a:pPr lvl="1"/>
            <a:r>
              <a:rPr lang="fr-FR" dirty="0"/>
              <a:t>Contrat de crédit-bail et contrat de vente interdépendants: clause de non-recours inefficace contre le locataire, </a:t>
            </a:r>
            <a:r>
              <a:rPr lang="fr-FR" dirty="0" err="1"/>
              <a:t>Cass</a:t>
            </a:r>
            <a:r>
              <a:rPr lang="fr-FR" dirty="0"/>
              <a:t>. 2</a:t>
            </a:r>
            <a:r>
              <a:rPr lang="fr-FR" baseline="30000" dirty="0"/>
              <a:t>ème</a:t>
            </a:r>
            <a:r>
              <a:rPr lang="fr-FR" dirty="0"/>
              <a:t> civ., 2 juillet 2020, n° 17-12611:</a:t>
            </a:r>
          </a:p>
          <a:p>
            <a:pPr lvl="2"/>
            <a:r>
              <a:rPr lang="fr-FR" dirty="0"/>
              <a:t>Mais attendu que la résolution du contrat de vente entraîne, par voie de conséquence, la caducité, à la date d'effet de la résolution, du contrat de location avec option d'achat et que sont inapplicables les clauses prévues en cas de résiliation du contrat ; que c'est donc à bon droit que la cour d'appel, après avoir prononcé la résolution du contrat de vente, a retenu que cette résolution entraînait la caducité du contrat de location-vente, que la société BNP ne pouvait se prévaloir de clauses contractuelles de garantie et de renonciation à recours et devait restituer à M. O... les loyers perçus en exécution du contrat de location-vente ;</a:t>
            </a:r>
          </a:p>
          <a:p>
            <a:pPr lvl="1"/>
            <a:endParaRPr lang="fr-FR" dirty="0"/>
          </a:p>
        </p:txBody>
      </p:sp>
    </p:spTree>
    <p:extLst>
      <p:ext uri="{BB962C8B-B14F-4D97-AF65-F5344CB8AC3E}">
        <p14:creationId xmlns:p14="http://schemas.microsoft.com/office/powerpoint/2010/main" val="31691594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F245F-DF29-EE4C-8A42-982B4E2EFFBF}"/>
              </a:ext>
            </a:extLst>
          </p:cNvPr>
          <p:cNvSpPr>
            <a:spLocks noGrp="1"/>
          </p:cNvSpPr>
          <p:nvPr>
            <p:ph type="title"/>
          </p:nvPr>
        </p:nvSpPr>
        <p:spPr/>
        <p:txBody>
          <a:bodyPr/>
          <a:lstStyle/>
          <a:p>
            <a:r>
              <a:rPr lang="fr-FR" dirty="0"/>
              <a:t>Clause pénale:</a:t>
            </a:r>
          </a:p>
        </p:txBody>
      </p:sp>
      <p:sp>
        <p:nvSpPr>
          <p:cNvPr id="3" name="Espace réservé du contenu 2">
            <a:extLst>
              <a:ext uri="{FF2B5EF4-FFF2-40B4-BE49-F238E27FC236}">
                <a16:creationId xmlns:a16="http://schemas.microsoft.com/office/drawing/2014/main" id="{F7F39848-2C15-0D43-97F8-3D5BA05D5DE4}"/>
              </a:ext>
            </a:extLst>
          </p:cNvPr>
          <p:cNvSpPr>
            <a:spLocks noGrp="1"/>
          </p:cNvSpPr>
          <p:nvPr>
            <p:ph idx="1"/>
          </p:nvPr>
        </p:nvSpPr>
        <p:spPr/>
        <p:txBody>
          <a:bodyPr>
            <a:normAutofit fontScale="62500" lnSpcReduction="20000"/>
          </a:bodyPr>
          <a:lstStyle/>
          <a:p>
            <a:pPr lvl="1" algn="just"/>
            <a:r>
              <a:rPr lang="fr-FR" dirty="0"/>
              <a:t>Efficacité limitée dans un mandat d’entremise: </a:t>
            </a:r>
            <a:r>
              <a:rPr lang="fr-FR" dirty="0" err="1"/>
              <a:t>Cass</a:t>
            </a:r>
            <a:r>
              <a:rPr lang="fr-FR" dirty="0"/>
              <a:t>. 1</a:t>
            </a:r>
            <a:r>
              <a:rPr lang="fr-FR" baseline="30000" dirty="0"/>
              <a:t>re</a:t>
            </a:r>
            <a:r>
              <a:rPr lang="fr-FR" dirty="0"/>
              <a:t> civ., 1er juillet 2020, n° 19-14381:</a:t>
            </a:r>
          </a:p>
          <a:p>
            <a:pPr lvl="2" algn="just"/>
            <a:r>
              <a:rPr lang="fr-FR" dirty="0"/>
              <a:t> L'arrêt énonce exactement, d'abord, qu'il résulte des articles 6, I, alinéa 3, de la loi n° 70-9 du 2 janvier 1970, dans sa rédaction issue de la loi n° 2006-872 du 13 juillet 2006, et 72 du décret n° 72-678 du 20 juillet 1972, dans sa rédaction issue du décret n° 2005-1315 du 21 octobre 2005, qu'aucune somme d'argent n'est due, à quelque titre que ce soit, à l'agent immobilier avant que l'opération pour laquelle il a reçu un mandat écrit n'ait été effectivement conclue et constatée dans un seul acte contenant l'engagement des parties, ensuite, que, dès lors qu'un tel mandat ne permet pas à l'intermédiaire qui l'a reçu d'engager le mandant pour l'opération envisagée, le refus de celui-ci de réaliser l'opération aux conditions convenues dans le mandat ne peut lui être imputé à faute pour justifier sa condamnation au paiement de dommages-intérêts, enfin, que les parties restent libres jusqu'au bout de conclure ou non l'opération que l'intermédiaire immobilier avait seulement pour mission de faciliter et de négocier.</a:t>
            </a:r>
            <a:br>
              <a:rPr lang="fr-FR" dirty="0"/>
            </a:br>
            <a:br>
              <a:rPr lang="fr-FR" dirty="0"/>
            </a:br>
            <a:r>
              <a:rPr lang="fr-FR" dirty="0"/>
              <a:t>De ces énonciations, la cour d'appel a justement déduit que ne pouvait recevoir application la clause en vertu de laquelle le mandant s'engageait à signer toute promesse de vente, aux prix, charges et conditions convenues, avec tout acquéreur présenté par le mandataire.</a:t>
            </a:r>
            <a:br>
              <a:rPr lang="fr-FR" dirty="0"/>
            </a:br>
            <a:br>
              <a:rPr lang="fr-FR" dirty="0"/>
            </a:br>
            <a:r>
              <a:rPr lang="fr-FR" dirty="0"/>
              <a:t>Le moyen n'est donc pas fondé.</a:t>
            </a:r>
          </a:p>
          <a:p>
            <a:pPr lvl="1" algn="just"/>
            <a:r>
              <a:rPr lang="fr-FR" dirty="0"/>
              <a:t>Clause pénale et clause abusive: </a:t>
            </a:r>
            <a:r>
              <a:rPr lang="fr-FR" b="1" dirty="0">
                <a:hlinkClick r:id="rId3">
                  <a:extLst>
                    <a:ext uri="{A12FA001-AC4F-418D-AE19-62706E023703}">
                      <ahyp:hlinkClr xmlns:ahyp="http://schemas.microsoft.com/office/drawing/2018/hyperlinkcolor" val="tx"/>
                    </a:ext>
                  </a:extLst>
                </a:hlinkClick>
              </a:rPr>
              <a:t>Cass. 1</a:t>
            </a:r>
            <a:r>
              <a:rPr lang="fr-FR" b="1" baseline="30000" dirty="0">
                <a:hlinkClick r:id="rId3">
                  <a:extLst>
                    <a:ext uri="{A12FA001-AC4F-418D-AE19-62706E023703}">
                      <ahyp:hlinkClr xmlns:ahyp="http://schemas.microsoft.com/office/drawing/2018/hyperlinkcolor" val="tx"/>
                    </a:ext>
                  </a:extLst>
                </a:hlinkClick>
              </a:rPr>
              <a:t>re</a:t>
            </a:r>
            <a:r>
              <a:rPr lang="fr-FR" b="1" dirty="0">
                <a:hlinkClick r:id="rId3">
                  <a:extLst>
                    <a:ext uri="{A12FA001-AC4F-418D-AE19-62706E023703}">
                      <ahyp:hlinkClr xmlns:ahyp="http://schemas.microsoft.com/office/drawing/2018/hyperlinkcolor" val="tx"/>
                    </a:ext>
                  </a:extLst>
                </a:hlinkClick>
              </a:rPr>
              <a:t> civ., 26 sept. 2019, n° 18-10.890 et n° 18-10.891</a:t>
            </a:r>
            <a:r>
              <a:rPr lang="fr-FR" b="1" dirty="0"/>
              <a:t> </a:t>
            </a:r>
            <a:r>
              <a:rPr lang="fr-FR" dirty="0"/>
              <a:t> </a:t>
            </a:r>
          </a:p>
          <a:p>
            <a:pPr lvl="1" algn="just"/>
            <a:r>
              <a:rPr lang="fr-FR" dirty="0"/>
              <a:t>Clause pénale d’exhérédation: </a:t>
            </a:r>
            <a:r>
              <a:rPr lang="fr-FR" b="1" i="1" dirty="0">
                <a:hlinkClick r:id="rId4">
                  <a:extLst>
                    <a:ext uri="{A12FA001-AC4F-418D-AE19-62706E023703}">
                      <ahyp:hlinkClr xmlns:ahyp="http://schemas.microsoft.com/office/drawing/2018/hyperlinkcolor" val="tx"/>
                    </a:ext>
                  </a:extLst>
                </a:hlinkClick>
              </a:rPr>
              <a:t>Cass. 1re civ., 5 oct. 2016, n° 15-25.459, FS-PB</a:t>
            </a:r>
            <a:r>
              <a:rPr lang="fr-FR" b="1" i="1" dirty="0"/>
              <a:t>; </a:t>
            </a:r>
            <a:r>
              <a:rPr lang="fr-FR" b="1" i="1" dirty="0">
                <a:hlinkClick r:id="rId5">
                  <a:extLst>
                    <a:ext uri="{A12FA001-AC4F-418D-AE19-62706E023703}">
                      <ahyp:hlinkClr xmlns:ahyp="http://schemas.microsoft.com/office/drawing/2018/hyperlinkcolor" val="tx"/>
                    </a:ext>
                  </a:extLst>
                </a:hlinkClick>
              </a:rPr>
              <a:t>Cass. 1re civ., 13 avr. 2016, n° 15-13.312</a:t>
            </a:r>
            <a:r>
              <a:rPr lang="fr-FR" b="1" i="1" dirty="0"/>
              <a:t> : </a:t>
            </a:r>
            <a:r>
              <a:rPr lang="fr-FR" b="1" i="1" dirty="0">
                <a:hlinkClick r:id="rId6">
                  <a:extLst>
                    <a:ext uri="{A12FA001-AC4F-418D-AE19-62706E023703}">
                      <ahyp:hlinkClr xmlns:ahyp="http://schemas.microsoft.com/office/drawing/2018/hyperlinkcolor" val="tx"/>
                    </a:ext>
                  </a:extLst>
                </a:hlinkClick>
              </a:rPr>
              <a:t>JurisData n° 2016-006949</a:t>
            </a:r>
            <a:endParaRPr lang="fr-FR" b="1" i="1" dirty="0"/>
          </a:p>
          <a:p>
            <a:pPr lvl="1" algn="just"/>
            <a:r>
              <a:rPr lang="fr-FR" u="sng" dirty="0"/>
              <a:t> </a:t>
            </a:r>
            <a:r>
              <a:rPr lang="fr-FR" u="sng" dirty="0" err="1"/>
              <a:t>Cass</a:t>
            </a:r>
            <a:r>
              <a:rPr lang="fr-FR" u="sng" dirty="0"/>
              <a:t>. 3ème civ., 14 février 2019, n° 17-31665: l’existence d’une clause pénale n’exclut pas les sanctions de droit commun</a:t>
            </a:r>
          </a:p>
          <a:p>
            <a:pPr lvl="1" algn="just"/>
            <a:r>
              <a:rPr lang="fr-FR" u="sng" dirty="0" err="1"/>
              <a:t>Cass</a:t>
            </a:r>
            <a:r>
              <a:rPr lang="fr-FR" u="sng" dirty="0"/>
              <a:t>. 3</a:t>
            </a:r>
            <a:r>
              <a:rPr lang="fr-FR" u="sng" baseline="30000" dirty="0"/>
              <a:t>ème</a:t>
            </a:r>
            <a:r>
              <a:rPr lang="fr-FR" u="sng" dirty="0"/>
              <a:t> civ., 14 février 2019, n° 18-11683: « le vendeur peut s’engager dans l’acte de vente à faire son affaire personnelle de la libération des lieux par le locataire, un tel engagement n’étant pas subordonné à ce que le débiteur de cette obligation </a:t>
            </a:r>
            <a:r>
              <a:rPr lang="fr-FR" u="sng" dirty="0" err="1"/>
              <a:t>demaure</a:t>
            </a:r>
            <a:r>
              <a:rPr lang="fr-FR" u="sng" dirty="0"/>
              <a:t> propriétaire du bien en cause ». Clause pénale de l’acquéreur contre le vendeur prévue à ce titre pleinement efficace.</a:t>
            </a:r>
          </a:p>
          <a:p>
            <a:pPr marL="457200" lvl="1" indent="0" algn="just">
              <a:buNone/>
            </a:pPr>
            <a:endParaRPr lang="fr-FR" dirty="0"/>
          </a:p>
          <a:p>
            <a:pPr marL="457200" lvl="1" indent="0">
              <a:buNone/>
            </a:pPr>
            <a:endParaRPr lang="fr-FR" dirty="0"/>
          </a:p>
        </p:txBody>
      </p:sp>
    </p:spTree>
    <p:extLst>
      <p:ext uri="{BB962C8B-B14F-4D97-AF65-F5344CB8AC3E}">
        <p14:creationId xmlns:p14="http://schemas.microsoft.com/office/powerpoint/2010/main" val="22415497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833AFB-8DEC-ED46-BACD-CA179C54AD9C}"/>
              </a:ext>
            </a:extLst>
          </p:cNvPr>
          <p:cNvSpPr>
            <a:spLocks noGrp="1"/>
          </p:cNvSpPr>
          <p:nvPr>
            <p:ph type="title"/>
          </p:nvPr>
        </p:nvSpPr>
        <p:spPr/>
        <p:txBody>
          <a:bodyPr/>
          <a:lstStyle/>
          <a:p>
            <a:r>
              <a:rPr lang="fr-FR" dirty="0"/>
              <a:t>Clause résolutoire:</a:t>
            </a:r>
          </a:p>
        </p:txBody>
      </p:sp>
      <p:sp>
        <p:nvSpPr>
          <p:cNvPr id="3" name="Espace réservé du contenu 2">
            <a:extLst>
              <a:ext uri="{FF2B5EF4-FFF2-40B4-BE49-F238E27FC236}">
                <a16:creationId xmlns:a16="http://schemas.microsoft.com/office/drawing/2014/main" id="{A6AA5B59-B6C9-D34E-92A8-402F9F4EC101}"/>
              </a:ext>
            </a:extLst>
          </p:cNvPr>
          <p:cNvSpPr>
            <a:spLocks noGrp="1"/>
          </p:cNvSpPr>
          <p:nvPr>
            <p:ph idx="1"/>
          </p:nvPr>
        </p:nvSpPr>
        <p:spPr/>
        <p:txBody>
          <a:bodyPr/>
          <a:lstStyle/>
          <a:p>
            <a:r>
              <a:rPr lang="fr-FR" dirty="0"/>
              <a:t>Principes:</a:t>
            </a:r>
          </a:p>
          <a:p>
            <a:pPr lvl="1"/>
            <a:r>
              <a:rPr lang="fr-FR" dirty="0"/>
              <a:t>Art. 1225 Code civil:</a:t>
            </a:r>
          </a:p>
          <a:p>
            <a:pPr marL="0" indent="0">
              <a:buNone/>
            </a:pPr>
            <a:r>
              <a:rPr lang="fr-FR" dirty="0"/>
              <a:t>La clause résolutoire précise les engagements dont l'inexécution entraînera la résolution du contrat. </a:t>
            </a:r>
          </a:p>
          <a:p>
            <a:pPr marL="0" indent="0">
              <a:buNone/>
            </a:pPr>
            <a:r>
              <a:rPr lang="fr-FR" dirty="0"/>
              <a:t>La résolution est subordonnée à une mise en demeure infructueuse, s'il n'a pas été convenu que celle-ci résulterait du seul fait de l'inexécution. La mise en demeure ne produit effet que si elle mentionne expressément la clause résolutoire.</a:t>
            </a:r>
          </a:p>
          <a:p>
            <a:pPr lvl="2"/>
            <a:endParaRPr lang="fr-FR" dirty="0"/>
          </a:p>
        </p:txBody>
      </p:sp>
    </p:spTree>
    <p:extLst>
      <p:ext uri="{BB962C8B-B14F-4D97-AF65-F5344CB8AC3E}">
        <p14:creationId xmlns:p14="http://schemas.microsoft.com/office/powerpoint/2010/main" val="4185219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07B0B3-EAE6-A843-9618-4E1E55FFA45C}"/>
              </a:ext>
            </a:extLst>
          </p:cNvPr>
          <p:cNvSpPr>
            <a:spLocks noGrp="1"/>
          </p:cNvSpPr>
          <p:nvPr>
            <p:ph type="title"/>
          </p:nvPr>
        </p:nvSpPr>
        <p:spPr/>
        <p:txBody>
          <a:bodyPr>
            <a:normAutofit/>
          </a:bodyPr>
          <a:lstStyle/>
          <a:p>
            <a:r>
              <a:rPr lang="fr-FR" dirty="0"/>
              <a:t>Préparation de la vente et clauses sensibles</a:t>
            </a:r>
          </a:p>
        </p:txBody>
      </p:sp>
      <p:sp>
        <p:nvSpPr>
          <p:cNvPr id="3" name="Espace réservé du contenu 2">
            <a:extLst>
              <a:ext uri="{FF2B5EF4-FFF2-40B4-BE49-F238E27FC236}">
                <a16:creationId xmlns:a16="http://schemas.microsoft.com/office/drawing/2014/main" id="{1E104CC6-4486-C045-915E-3E9AEB7CDD76}"/>
              </a:ext>
            </a:extLst>
          </p:cNvPr>
          <p:cNvSpPr>
            <a:spLocks noGrp="1"/>
          </p:cNvSpPr>
          <p:nvPr>
            <p:ph idx="1"/>
          </p:nvPr>
        </p:nvSpPr>
        <p:spPr/>
        <p:txBody>
          <a:bodyPr/>
          <a:lstStyle/>
          <a:p>
            <a:r>
              <a:rPr lang="fr-FR" dirty="0"/>
              <a:t>Clauses informatives, clauses de déclaration et clauses de conseil donné</a:t>
            </a:r>
          </a:p>
          <a:p>
            <a:r>
              <a:rPr lang="fr-FR" dirty="0"/>
              <a:t>Clauses de préférence</a:t>
            </a:r>
          </a:p>
          <a:p>
            <a:r>
              <a:rPr lang="fr-FR" dirty="0"/>
              <a:t>Clauses d’exécution forcée</a:t>
            </a:r>
          </a:p>
          <a:p>
            <a:r>
              <a:rPr lang="fr-FR" dirty="0"/>
              <a:t>Clauses de réitération des consentements</a:t>
            </a:r>
          </a:p>
          <a:p>
            <a:r>
              <a:rPr lang="fr-FR" dirty="0"/>
              <a:t>Clauses relatives à la condition suspensive</a:t>
            </a:r>
          </a:p>
          <a:p>
            <a:r>
              <a:rPr lang="fr-FR" dirty="0"/>
              <a:t>Clauses d’indemnité d’immobilisation</a:t>
            </a:r>
          </a:p>
          <a:p>
            <a:r>
              <a:rPr lang="fr-FR" dirty="0"/>
              <a:t>Clauses relatives au prix et formation</a:t>
            </a:r>
          </a:p>
          <a:p>
            <a:r>
              <a:rPr lang="fr-FR" dirty="0"/>
              <a:t>Clause d’inaliénabilité et promesse</a:t>
            </a:r>
          </a:p>
        </p:txBody>
      </p:sp>
    </p:spTree>
    <p:extLst>
      <p:ext uri="{BB962C8B-B14F-4D97-AF65-F5344CB8AC3E}">
        <p14:creationId xmlns:p14="http://schemas.microsoft.com/office/powerpoint/2010/main" val="19025103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6B0C55-B14F-DE47-A489-BE0B9627D7CD}"/>
              </a:ext>
            </a:extLst>
          </p:cNvPr>
          <p:cNvSpPr>
            <a:spLocks noGrp="1"/>
          </p:cNvSpPr>
          <p:nvPr>
            <p:ph type="title"/>
          </p:nvPr>
        </p:nvSpPr>
        <p:spPr/>
        <p:txBody>
          <a:bodyPr/>
          <a:lstStyle/>
          <a:p>
            <a:r>
              <a:rPr lang="fr-FR" dirty="0"/>
              <a:t>Clause résolutoire:</a:t>
            </a:r>
          </a:p>
        </p:txBody>
      </p:sp>
      <p:sp>
        <p:nvSpPr>
          <p:cNvPr id="3" name="Espace réservé du contenu 2">
            <a:extLst>
              <a:ext uri="{FF2B5EF4-FFF2-40B4-BE49-F238E27FC236}">
                <a16:creationId xmlns:a16="http://schemas.microsoft.com/office/drawing/2014/main" id="{D0987629-7985-F04B-83AF-EA1F4AD9F52F}"/>
              </a:ext>
            </a:extLst>
          </p:cNvPr>
          <p:cNvSpPr>
            <a:spLocks noGrp="1"/>
          </p:cNvSpPr>
          <p:nvPr>
            <p:ph idx="1"/>
          </p:nvPr>
        </p:nvSpPr>
        <p:spPr/>
        <p:txBody>
          <a:bodyPr>
            <a:normAutofit/>
          </a:bodyPr>
          <a:lstStyle/>
          <a:p>
            <a:pPr algn="just"/>
            <a:r>
              <a:rPr lang="fr-FR" dirty="0"/>
              <a:t>Décisions:</a:t>
            </a:r>
          </a:p>
          <a:p>
            <a:pPr lvl="1" algn="just"/>
            <a:r>
              <a:rPr lang="fr-FR" i="1" dirty="0">
                <a:hlinkClick r:id="rId3">
                  <a:extLst>
                    <a:ext uri="{A12FA001-AC4F-418D-AE19-62706E023703}">
                      <ahyp:hlinkClr xmlns:ahyp="http://schemas.microsoft.com/office/drawing/2018/hyperlinkcolor" val="tx"/>
                    </a:ext>
                  </a:extLst>
                </a:hlinkClick>
              </a:rPr>
              <a:t>Cass. 3e civ., 3 nov. 2011, n° 10-26.203 : Crédit Mary c/ Cts Mary</a:t>
            </a:r>
            <a:r>
              <a:rPr lang="fr-FR" i="1" dirty="0"/>
              <a:t>  :  </a:t>
            </a:r>
            <a:r>
              <a:rPr lang="fr-FR" i="1" dirty="0">
                <a:hlinkClick r:id="rId4">
                  <a:extLst>
                    <a:ext uri="{A12FA001-AC4F-418D-AE19-62706E023703}">
                      <ahyp:hlinkClr xmlns:ahyp="http://schemas.microsoft.com/office/drawing/2018/hyperlinkcolor" val="tx"/>
                    </a:ext>
                  </a:extLst>
                </a:hlinkClick>
              </a:rPr>
              <a:t>JurisData n° 2011-023715</a:t>
            </a:r>
            <a:r>
              <a:rPr lang="fr-FR" i="1" dirty="0"/>
              <a:t>): </a:t>
            </a:r>
            <a:r>
              <a:rPr lang="fr-FR" dirty="0"/>
              <a:t>« Ayant retenu à bon droit que l'</a:t>
            </a:r>
            <a:r>
              <a:rPr lang="fr-FR" dirty="0">
                <a:hlinkClick r:id="rId5">
                  <a:extLst>
                    <a:ext uri="{A12FA001-AC4F-418D-AE19-62706E023703}">
                      <ahyp:hlinkClr xmlns:ahyp="http://schemas.microsoft.com/office/drawing/2018/hyperlinkcolor" val="tx"/>
                    </a:ext>
                  </a:extLst>
                </a:hlinkClick>
              </a:rPr>
              <a:t>article 1184 du Code civil</a:t>
            </a:r>
            <a:r>
              <a:rPr lang="fr-FR" dirty="0"/>
              <a:t> n'est pas d'ordre public et qu'un contractant peut renoncer par avance au droit de demander la résolution judiciaire du contrat et relevé que la clause de renonciation, rédigée de manière claire, précise, non ambiguë et compréhensible pour un profane, était non équivoque, la cour d'appel en a exactement déduit que la demande en résolution judiciaire pour défaut de paiement du prix de vente était irrecevable ». </a:t>
            </a:r>
          </a:p>
          <a:p>
            <a:pPr lvl="1" algn="just"/>
            <a:r>
              <a:rPr lang="fr-FR" i="1" dirty="0">
                <a:hlinkClick r:id="rId6">
                  <a:extLst>
                    <a:ext uri="{A12FA001-AC4F-418D-AE19-62706E023703}">
                      <ahyp:hlinkClr xmlns:ahyp="http://schemas.microsoft.com/office/drawing/2018/hyperlinkcolor" val="tx"/>
                    </a:ext>
                  </a:extLst>
                </a:hlinkClick>
              </a:rPr>
              <a:t>Cass. com., 20 oct. 2015, n° 14-20.416</a:t>
            </a:r>
            <a:r>
              <a:rPr lang="fr-FR" i="1" dirty="0"/>
              <a:t> : </a:t>
            </a:r>
            <a:r>
              <a:rPr lang="fr-FR" i="1" dirty="0">
                <a:hlinkClick r:id="rId7">
                  <a:extLst>
                    <a:ext uri="{A12FA001-AC4F-418D-AE19-62706E023703}">
                      <ahyp:hlinkClr xmlns:ahyp="http://schemas.microsoft.com/office/drawing/2018/hyperlinkcolor" val="tx"/>
                    </a:ext>
                  </a:extLst>
                </a:hlinkClick>
              </a:rPr>
              <a:t>JurisData n° 2015-023604</a:t>
            </a:r>
            <a:r>
              <a:rPr lang="fr-FR" i="1" dirty="0"/>
              <a:t> ; </a:t>
            </a:r>
            <a:r>
              <a:rPr lang="fr-FR" i="1" dirty="0">
                <a:hlinkClick r:id="rId8">
                  <a:extLst>
                    <a:ext uri="{A12FA001-AC4F-418D-AE19-62706E023703}">
                      <ahyp:hlinkClr xmlns:ahyp="http://schemas.microsoft.com/office/drawing/2018/hyperlinkcolor" val="tx"/>
                    </a:ext>
                  </a:extLst>
                </a:hlinkClick>
              </a:rPr>
              <a:t>Contrats, conc. consom. 2016, comm. 3</a:t>
            </a:r>
            <a:r>
              <a:rPr lang="fr-FR" i="1" dirty="0"/>
              <a:t> par L. </a:t>
            </a:r>
            <a:r>
              <a:rPr lang="fr-FR" i="1" dirty="0" err="1"/>
              <a:t>Leveneur</a:t>
            </a:r>
            <a:r>
              <a:rPr lang="fr-FR" i="1" dirty="0"/>
              <a:t> ; Gaz. Pal. 2 févr. 2016, n° 5, p. 26, note D. Mazeaud: l’option</a:t>
            </a:r>
            <a:endParaRPr lang="fr-FR" dirty="0"/>
          </a:p>
        </p:txBody>
      </p:sp>
    </p:spTree>
    <p:extLst>
      <p:ext uri="{BB962C8B-B14F-4D97-AF65-F5344CB8AC3E}">
        <p14:creationId xmlns:p14="http://schemas.microsoft.com/office/powerpoint/2010/main" val="8352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5A7D06-C5C4-F040-AE95-603CE6FF78CC}"/>
              </a:ext>
            </a:extLst>
          </p:cNvPr>
          <p:cNvSpPr>
            <a:spLocks noGrp="1"/>
          </p:cNvSpPr>
          <p:nvPr>
            <p:ph type="title"/>
          </p:nvPr>
        </p:nvSpPr>
        <p:spPr>
          <a:xfrm>
            <a:off x="646111" y="452718"/>
            <a:ext cx="9404723" cy="461682"/>
          </a:xfrm>
        </p:spPr>
        <p:txBody>
          <a:bodyPr>
            <a:normAutofit/>
          </a:bodyPr>
          <a:lstStyle/>
          <a:p>
            <a:pPr algn="ctr"/>
            <a:r>
              <a:rPr lang="fr-FR" sz="1800" dirty="0"/>
              <a:t>Clauses informatives: Les principes: droit commun</a:t>
            </a:r>
          </a:p>
        </p:txBody>
      </p:sp>
      <p:sp>
        <p:nvSpPr>
          <p:cNvPr id="3" name="Espace réservé du contenu 2">
            <a:extLst>
              <a:ext uri="{FF2B5EF4-FFF2-40B4-BE49-F238E27FC236}">
                <a16:creationId xmlns:a16="http://schemas.microsoft.com/office/drawing/2014/main" id="{AB97258F-9B7D-D249-A3C4-F2D318866000}"/>
              </a:ext>
            </a:extLst>
          </p:cNvPr>
          <p:cNvSpPr>
            <a:spLocks noGrp="1"/>
          </p:cNvSpPr>
          <p:nvPr>
            <p:ph idx="1"/>
          </p:nvPr>
        </p:nvSpPr>
        <p:spPr>
          <a:xfrm>
            <a:off x="1103312" y="914400"/>
            <a:ext cx="8946541" cy="5787614"/>
          </a:xfrm>
        </p:spPr>
        <p:txBody>
          <a:bodyPr>
            <a:normAutofit fontScale="25000" lnSpcReduction="20000"/>
          </a:bodyPr>
          <a:lstStyle/>
          <a:p>
            <a:pPr algn="just" fontAlgn="base"/>
            <a:endParaRPr lang="fr-FR" b="1" dirty="0"/>
          </a:p>
          <a:p>
            <a:pPr algn="just" fontAlgn="base"/>
            <a:r>
              <a:rPr lang="fr-FR" sz="4400" b="1" dirty="0"/>
              <a:t>Obligation d’information</a:t>
            </a:r>
          </a:p>
          <a:p>
            <a:pPr marL="0" indent="0" algn="just" fontAlgn="base">
              <a:buNone/>
            </a:pPr>
            <a:r>
              <a:rPr lang="fr-FR" sz="4400" b="1" dirty="0"/>
              <a:t>Art. 1112-1 -</a:t>
            </a:r>
            <a:r>
              <a:rPr lang="fr-FR" sz="4400" dirty="0"/>
              <a:t>Celle des parties qui connaît une information dont l'importance est déterminante pour le consentement de l'autre doit l'en informer dès lors que, légitimement, cette dernière ignore cette information ou fait confiance à son cocontractant.</a:t>
            </a:r>
          </a:p>
          <a:p>
            <a:pPr marL="0" indent="0" algn="just" fontAlgn="base">
              <a:buNone/>
            </a:pPr>
            <a:r>
              <a:rPr lang="fr-FR" sz="4400" dirty="0"/>
              <a:t>Néanmoins, ce devoir d'information ne porte pas sur l'estimation de la valeur de la prestation.</a:t>
            </a:r>
          </a:p>
          <a:p>
            <a:pPr marL="0" indent="0" algn="just" fontAlgn="base">
              <a:buNone/>
            </a:pPr>
            <a:r>
              <a:rPr lang="fr-FR" sz="4400" dirty="0"/>
              <a:t>Ont une importance déterminante les informations qui ont un lien direct et nécessaire avec le contenu du contrat ou la qualité des parties.</a:t>
            </a:r>
          </a:p>
          <a:p>
            <a:pPr marL="0" indent="0" algn="just" fontAlgn="base">
              <a:buNone/>
            </a:pPr>
            <a:r>
              <a:rPr lang="fr-FR" sz="4400" dirty="0"/>
              <a:t>Il incombe à celui qui prétend qu'une information lui était due de prouver que l'autre partie la lui devait, à charge pour cette autre partie de prouver qu'elle l'a fournie.</a:t>
            </a:r>
          </a:p>
          <a:p>
            <a:pPr marL="0" indent="0" algn="just" fontAlgn="base">
              <a:buNone/>
            </a:pPr>
            <a:r>
              <a:rPr lang="fr-FR" sz="4400" dirty="0"/>
              <a:t>Les parties ne peuvent ni limiter, ni exclure ce devoir.</a:t>
            </a:r>
          </a:p>
          <a:p>
            <a:pPr marL="0" indent="0" algn="just" fontAlgn="base">
              <a:buNone/>
            </a:pPr>
            <a:r>
              <a:rPr lang="fr-FR" sz="4400" dirty="0"/>
              <a:t>Outre la responsabilité de celui qui en était tenu, le manquement à ce devoir d'information peut entraîner l'annulation du contrat dans les conditions prévues aux articles 1130 et suivants ».</a:t>
            </a:r>
          </a:p>
          <a:p>
            <a:pPr marL="0" indent="0" algn="just" fontAlgn="base">
              <a:buNone/>
            </a:pPr>
            <a:r>
              <a:rPr lang="fr-FR" sz="4400" b="1" dirty="0"/>
              <a:t>Art. 1112-2 -</a:t>
            </a:r>
            <a:r>
              <a:rPr lang="fr-FR" sz="4400" dirty="0"/>
              <a:t>Celui qui utilise ou divulgue sans autorisation une information confidentielle obtenue à l'occasion des négociations engage sa responsabilité dans les conditions du droit commun.</a:t>
            </a:r>
          </a:p>
          <a:p>
            <a:pPr marL="0" indent="0" algn="just" fontAlgn="base">
              <a:buNone/>
            </a:pPr>
            <a:endParaRPr lang="fr-FR" sz="4400" dirty="0"/>
          </a:p>
          <a:p>
            <a:pPr algn="just" fontAlgn="base"/>
            <a:r>
              <a:rPr lang="fr-FR" sz="4400" b="1" dirty="0"/>
              <a:t>Les clauses excessives</a:t>
            </a:r>
            <a:endParaRPr lang="fr-FR" sz="4400" dirty="0"/>
          </a:p>
          <a:p>
            <a:pPr marL="0" indent="0" algn="just" fontAlgn="base">
              <a:buNone/>
            </a:pPr>
            <a:r>
              <a:rPr lang="fr-FR" sz="4400" b="1" dirty="0"/>
              <a:t>Art. 1170 -</a:t>
            </a:r>
            <a:r>
              <a:rPr lang="fr-FR" sz="4400" dirty="0"/>
              <a:t>Toute clause qui prive de sa substance l'obligation essentielle du débiteur est réputée non écrite.</a:t>
            </a:r>
          </a:p>
          <a:p>
            <a:pPr marL="0" indent="0" algn="just" fontAlgn="base">
              <a:buNone/>
            </a:pPr>
            <a:r>
              <a:rPr lang="fr-FR" sz="4400" b="1" dirty="0"/>
              <a:t>Art. 1171 -</a:t>
            </a:r>
            <a:r>
              <a:rPr lang="fr-FR" sz="4400" dirty="0"/>
              <a:t>Dans un contrat d'adhésion, toute clause qui crée un déséquilibre significatif entre les droits et obligations des parties au contrat est réputée non écrite.</a:t>
            </a:r>
          </a:p>
          <a:p>
            <a:pPr marL="0" indent="0" algn="just" fontAlgn="base">
              <a:buNone/>
            </a:pPr>
            <a:r>
              <a:rPr lang="fr-FR" sz="4400" dirty="0"/>
              <a:t>L'appréciation du déséquilibre significatif ne porte ni sur l'objet principal du contrat ni sur l'adéquation du prix à la prestation.</a:t>
            </a:r>
          </a:p>
          <a:p>
            <a:pPr algn="just" fontAlgn="base"/>
            <a:r>
              <a:rPr lang="fr-FR" sz="4400" b="1" dirty="0"/>
              <a:t>La preuve</a:t>
            </a:r>
            <a:endParaRPr lang="fr-FR" sz="4400" dirty="0"/>
          </a:p>
          <a:p>
            <a:pPr marL="0" indent="0" algn="just" fontAlgn="base">
              <a:buNone/>
            </a:pPr>
            <a:r>
              <a:rPr lang="fr-FR" sz="4400" b="1" dirty="0"/>
              <a:t>Art. 1353 -</a:t>
            </a:r>
            <a:r>
              <a:rPr lang="fr-FR" sz="4400" dirty="0"/>
              <a:t>Celui qui réclame l'exécution d'une obligation doit la prouver.</a:t>
            </a:r>
          </a:p>
          <a:p>
            <a:pPr marL="0" indent="0" algn="just" fontAlgn="base">
              <a:buNone/>
            </a:pPr>
            <a:r>
              <a:rPr lang="fr-FR" sz="4400" dirty="0"/>
              <a:t>Réciproquement, celui qui se prétend libéré doit justifier le paiement ou le fait qui a produit l'extinction de son obligation.</a:t>
            </a:r>
          </a:p>
          <a:p>
            <a:pPr marL="0" indent="0" algn="just" fontAlgn="base">
              <a:buNone/>
            </a:pPr>
            <a:r>
              <a:rPr lang="fr-FR" sz="4400" b="1" dirty="0"/>
              <a:t>Art. 1356 -</a:t>
            </a:r>
            <a:r>
              <a:rPr lang="fr-FR" sz="4400" dirty="0"/>
              <a:t> Les contrats sur la preuve sont valables lorsqu'ils portent sur des droits dont les parties ont la libre disposition (...).</a:t>
            </a:r>
          </a:p>
          <a:p>
            <a:endParaRPr lang="fr-FR" dirty="0"/>
          </a:p>
        </p:txBody>
      </p:sp>
      <p:sp>
        <p:nvSpPr>
          <p:cNvPr id="4" name="ZoneTexte 3">
            <a:extLst>
              <a:ext uri="{FF2B5EF4-FFF2-40B4-BE49-F238E27FC236}">
                <a16:creationId xmlns:a16="http://schemas.microsoft.com/office/drawing/2014/main" id="{70AC3ACA-62C8-9841-B01A-A366F6916143}"/>
              </a:ext>
            </a:extLst>
          </p:cNvPr>
          <p:cNvSpPr txBox="1"/>
          <p:nvPr/>
        </p:nvSpPr>
        <p:spPr>
          <a:xfrm>
            <a:off x="4481210" y="661481"/>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86502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47FEDB-9E9B-F54F-BDD6-36D207BA559D}"/>
              </a:ext>
            </a:extLst>
          </p:cNvPr>
          <p:cNvSpPr>
            <a:spLocks noGrp="1"/>
          </p:cNvSpPr>
          <p:nvPr>
            <p:ph type="title"/>
          </p:nvPr>
        </p:nvSpPr>
        <p:spPr/>
        <p:txBody>
          <a:bodyPr/>
          <a:lstStyle/>
          <a:p>
            <a:r>
              <a:rPr lang="fr-FR" dirty="0"/>
              <a:t>DDT: art. L. 271-4 CCH</a:t>
            </a:r>
          </a:p>
        </p:txBody>
      </p:sp>
      <p:sp>
        <p:nvSpPr>
          <p:cNvPr id="3" name="Espace réservé du contenu 2">
            <a:extLst>
              <a:ext uri="{FF2B5EF4-FFF2-40B4-BE49-F238E27FC236}">
                <a16:creationId xmlns:a16="http://schemas.microsoft.com/office/drawing/2014/main" id="{56FAB44A-A494-B44D-9247-810E4BF8104F}"/>
              </a:ext>
            </a:extLst>
          </p:cNvPr>
          <p:cNvSpPr>
            <a:spLocks noGrp="1"/>
          </p:cNvSpPr>
          <p:nvPr>
            <p:ph idx="1"/>
          </p:nvPr>
        </p:nvSpPr>
        <p:spPr/>
        <p:txBody>
          <a:bodyPr>
            <a:normAutofit/>
          </a:bodyPr>
          <a:lstStyle/>
          <a:p>
            <a:r>
              <a:rPr lang="fr-FR" b="1" dirty="0"/>
              <a:t>DPE et erreur de diagnostic:</a:t>
            </a:r>
          </a:p>
          <a:p>
            <a:pPr lvl="1"/>
            <a:r>
              <a:rPr lang="fr-FR" dirty="0" err="1"/>
              <a:t>Cass</a:t>
            </a:r>
            <a:r>
              <a:rPr lang="fr-FR" dirty="0"/>
              <a:t>. 3</a:t>
            </a:r>
            <a:r>
              <a:rPr lang="fr-FR" baseline="30000" dirty="0"/>
              <a:t>ème</a:t>
            </a:r>
            <a:r>
              <a:rPr lang="fr-FR" dirty="0"/>
              <a:t> civ., 21 nov. 2019, n° 18-23251:</a:t>
            </a:r>
          </a:p>
          <a:p>
            <a:pPr lvl="2"/>
            <a:r>
              <a:rPr lang="fr-FR" b="1" dirty="0"/>
              <a:t>Selon le II de l’article L. 271-4 du code de la construction et de l’habitation, le diagnostic de performance énergétique mentionné au 6° de ce texte n’a, à la différence des autres documents constituant le dossier de diagnostic technique, qu’une valeur informative.</a:t>
            </a:r>
            <a:br>
              <a:rPr lang="fr-FR" b="1" dirty="0"/>
            </a:br>
            <a:endParaRPr lang="fr-FR" dirty="0"/>
          </a:p>
          <a:p>
            <a:pPr lvl="2"/>
            <a:r>
              <a:rPr lang="fr-FR" b="1" dirty="0"/>
              <a:t>Dès lors, une cour d’appel, qui a retenu qu’un diagnostiqueur avait commis une faute dans l’accomplissement de sa mission à l’origine d’une mauvaise appréciation de la qualité énergétique d’un immeuble, en a déduit à bon droit que le préjudice subi par les acquéreurs du fait de cette information erronée ne consistait pas dans le coût de l’isolation, mais en une perte de chance de négocier une réduction du prix de vente.</a:t>
            </a:r>
            <a:endParaRPr lang="fr-FR" dirty="0"/>
          </a:p>
          <a:p>
            <a:pPr lvl="2"/>
            <a:endParaRPr lang="fr-FR" dirty="0"/>
          </a:p>
        </p:txBody>
      </p:sp>
    </p:spTree>
    <p:extLst>
      <p:ext uri="{BB962C8B-B14F-4D97-AF65-F5344CB8AC3E}">
        <p14:creationId xmlns:p14="http://schemas.microsoft.com/office/powerpoint/2010/main" val="1302608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D1898E-3B1A-0E46-9F7D-F80CC2E55613}"/>
              </a:ext>
            </a:extLst>
          </p:cNvPr>
          <p:cNvSpPr>
            <a:spLocks noGrp="1"/>
          </p:cNvSpPr>
          <p:nvPr>
            <p:ph type="title"/>
          </p:nvPr>
        </p:nvSpPr>
        <p:spPr/>
        <p:txBody>
          <a:bodyPr/>
          <a:lstStyle/>
          <a:p>
            <a:r>
              <a:rPr lang="fr-FR" dirty="0"/>
              <a:t>Principes: droit spécial</a:t>
            </a:r>
          </a:p>
        </p:txBody>
      </p:sp>
      <p:sp>
        <p:nvSpPr>
          <p:cNvPr id="3" name="Espace réservé du contenu 2">
            <a:extLst>
              <a:ext uri="{FF2B5EF4-FFF2-40B4-BE49-F238E27FC236}">
                <a16:creationId xmlns:a16="http://schemas.microsoft.com/office/drawing/2014/main" id="{D64FC651-B7A9-AB4F-918D-48A147F7547A}"/>
              </a:ext>
            </a:extLst>
          </p:cNvPr>
          <p:cNvSpPr>
            <a:spLocks noGrp="1"/>
          </p:cNvSpPr>
          <p:nvPr>
            <p:ph idx="1"/>
          </p:nvPr>
        </p:nvSpPr>
        <p:spPr>
          <a:xfrm>
            <a:off x="1103312" y="1528763"/>
            <a:ext cx="8946541" cy="5572125"/>
          </a:xfrm>
        </p:spPr>
        <p:txBody>
          <a:bodyPr/>
          <a:lstStyle/>
          <a:p>
            <a:r>
              <a:rPr lang="fr-FR" sz="1600" dirty="0"/>
              <a:t>Art. L. 112-10 CCH et L. 112-20 et s. CCH (3 arrêtés du 22 juillet, publiés le 6 août, du 9 août et le 15 août 2020: études géotechniques):</a:t>
            </a:r>
          </a:p>
          <a:p>
            <a:pPr lvl="1"/>
            <a:r>
              <a:rPr lang="fr-FR" sz="1600" dirty="0"/>
              <a:t>Date d’entrée en vigueur du décret du 22 mai 2019 et du décret du  25 nov. 2019: application aux contrats conclus dès le 1</a:t>
            </a:r>
            <a:r>
              <a:rPr lang="fr-FR" sz="1600" baseline="30000" dirty="0"/>
              <a:t>er</a:t>
            </a:r>
            <a:r>
              <a:rPr lang="fr-FR" sz="1600" dirty="0"/>
              <a:t> janvier 2020: annexer des études dont le contenu n’est pas encore déterminé par les textes?</a:t>
            </a:r>
          </a:p>
          <a:p>
            <a:pPr lvl="1"/>
            <a:r>
              <a:rPr lang="fr-FR" sz="1600" dirty="0"/>
              <a:t>Arrêtés: dates d’entrée en vigueur:</a:t>
            </a:r>
          </a:p>
          <a:p>
            <a:pPr lvl="2"/>
            <a:r>
              <a:rPr lang="fr-FR" dirty="0"/>
              <a:t>Arrêté « études » publié le 6 août : notice d’explication au 1</a:t>
            </a:r>
            <a:r>
              <a:rPr lang="fr-FR" baseline="30000" dirty="0"/>
              <a:t>er</a:t>
            </a:r>
            <a:r>
              <a:rPr lang="fr-FR" dirty="0"/>
              <a:t> janvier. Cependant, l’arrêté ne dit rien. Il devrait s’appliquer au lendemain de sa publication (art. 1 C. civ.): le 7 août.</a:t>
            </a:r>
          </a:p>
          <a:p>
            <a:pPr lvl="2"/>
            <a:r>
              <a:rPr lang="fr-FR" dirty="0"/>
              <a:t>Arrêté « zone » du 9 août : même chose 10 août.</a:t>
            </a:r>
          </a:p>
          <a:p>
            <a:pPr lvl="2"/>
            <a:r>
              <a:rPr lang="fr-FR" dirty="0"/>
              <a:t>Arrêté « techniques particulières de construction » du 15 août correctif (il manquait l’annexe) : l’article 3 prévoit l’application au 1er janvier mais erreur car l’arrêté n’a pas été modifié sur ce point.</a:t>
            </a:r>
          </a:p>
          <a:p>
            <a:pPr marL="0" indent="0">
              <a:buNone/>
            </a:pPr>
            <a:r>
              <a:rPr lang="fr-FR" sz="1600" dirty="0"/>
              <a:t>Date d’entrée en vigueur de l’ensemble du dispositif (décret + arrêtés) pour les ventes: 1 er janvier visé par les décrets ou 10 août arrêté fixant les zones? 10 août très certainement: le contenu n’était pas déterminé avant.</a:t>
            </a:r>
          </a:p>
          <a:p>
            <a:pPr marL="0" indent="0">
              <a:buNone/>
            </a:pPr>
            <a:r>
              <a:rPr lang="fr-FR" sz="1600" dirty="0"/>
              <a:t>Pour les contrats de construction: plus compliqué. Pas le temps de traiter ici la question: 16 août sûrement quand tous les arrêts ont été publiés.</a:t>
            </a:r>
          </a:p>
          <a:p>
            <a:pPr marL="0" indent="0">
              <a:buNone/>
            </a:pPr>
            <a:endParaRPr lang="fr-FR" dirty="0"/>
          </a:p>
        </p:txBody>
      </p:sp>
    </p:spTree>
    <p:extLst>
      <p:ext uri="{BB962C8B-B14F-4D97-AF65-F5344CB8AC3E}">
        <p14:creationId xmlns:p14="http://schemas.microsoft.com/office/powerpoint/2010/main" val="2115689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1850</TotalTime>
  <Words>15271</Words>
  <Application>Microsoft Macintosh PowerPoint</Application>
  <PresentationFormat>Grand écran</PresentationFormat>
  <Paragraphs>554</Paragraphs>
  <Slides>60</Slides>
  <Notes>45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60</vt:i4>
      </vt:variant>
    </vt:vector>
  </HeadingPairs>
  <TitlesOfParts>
    <vt:vector size="66" baseType="lpstr">
      <vt:lpstr>Arial</vt:lpstr>
      <vt:lpstr>Calibri</vt:lpstr>
      <vt:lpstr>Century Gothic</vt:lpstr>
      <vt:lpstr>Wingdings</vt:lpstr>
      <vt:lpstr>Wingdings 3</vt:lpstr>
      <vt:lpstr>Ion</vt:lpstr>
      <vt:lpstr>Vente immobilière: pièges et précautions rédactionnelles Quelques clauses sensibles JOURNÉES D’ACTUALITÉ DE L’INFN 24 septembre 2020 17h30/19h30</vt:lpstr>
      <vt:lpstr>Sommaire </vt:lpstr>
      <vt:lpstr>PROPOS INTRODUCTIFS</vt:lpstr>
      <vt:lpstr>PROPOS INTRODUCTIFS</vt:lpstr>
      <vt:lpstr>Propos introductifs:</vt:lpstr>
      <vt:lpstr>Préparation de la vente et clauses sensibles</vt:lpstr>
      <vt:lpstr>Clauses informatives: Les principes: droit commun</vt:lpstr>
      <vt:lpstr>DDT: art. L. 271-4 CCH</vt:lpstr>
      <vt:lpstr>Principes: droit spécial</vt:lpstr>
      <vt:lpstr>Principes: droit spécial</vt:lpstr>
      <vt:lpstr>Principes: droit spécial</vt:lpstr>
      <vt:lpstr>Principes: droit spécial</vt:lpstr>
      <vt:lpstr>Les décisions: obligations d’information</vt:lpstr>
      <vt:lpstr>Les décisions: droit immobilier de l’environnement: </vt:lpstr>
      <vt:lpstr>Les clauses</vt:lpstr>
      <vt:lpstr>Clauses et déclarations</vt:lpstr>
      <vt:lpstr>Devoir de conseil et Clauses de conseil donné</vt:lpstr>
      <vt:lpstr>Devoir de conseil des autres professionnels de l’immobilier</vt:lpstr>
      <vt:lpstr>Devoir de conseil et clauses de conseil donné</vt:lpstr>
      <vt:lpstr>Les promesses</vt:lpstr>
      <vt:lpstr>Clauses de préférence</vt:lpstr>
      <vt:lpstr>Clauses de préférence:</vt:lpstr>
      <vt:lpstr>Clauses de préférence:</vt:lpstr>
      <vt:lpstr>Clauses de préférence</vt:lpstr>
      <vt:lpstr>Clause d’exécution forcée</vt:lpstr>
      <vt:lpstr>Clause d’exécution forcée</vt:lpstr>
      <vt:lpstr>Clause d’exécution forcée: </vt:lpstr>
      <vt:lpstr>Clause de réitération des consentements</vt:lpstr>
      <vt:lpstr>Clauses relatives à une condition suspensive</vt:lpstr>
      <vt:lpstr>Clauses relatives à une conditions suspensive:</vt:lpstr>
      <vt:lpstr>Clauses relatives à une condition suspensive</vt:lpstr>
      <vt:lpstr>Clauses relatives à une condition suspensive:</vt:lpstr>
      <vt:lpstr>Clauses d’indemnité d’immobilisation</vt:lpstr>
      <vt:lpstr>Clauses relatives au prix et formation du contrat de vente</vt:lpstr>
      <vt:lpstr>Clauses relatives au prix et formation du contrat de vente</vt:lpstr>
      <vt:lpstr>Clause d’inaliénabilité et promesse de vente</vt:lpstr>
      <vt:lpstr>Clauses sensibles et exécution du contrat de vente immobilière</vt:lpstr>
      <vt:lpstr>Principes généraux</vt:lpstr>
      <vt:lpstr>Clause relative au prix: indexation, clause de révision, viager…</vt:lpstr>
      <vt:lpstr>Clauses relatives au prix: Modalités et fixation du prix</vt:lpstr>
      <vt:lpstr>Clauses relatives au prix: Clauses d’indexation et monétaires </vt:lpstr>
      <vt:lpstr>Clauses relatives au prix : Clauses de révision</vt:lpstr>
      <vt:lpstr>Clauses relatives au prix : Clauses de révision</vt:lpstr>
      <vt:lpstr>Clauses relatives au prix : Clauses de révision</vt:lpstr>
      <vt:lpstr>Clauses d’entrée en jouissance retardée o anticipée</vt:lpstr>
      <vt:lpstr>Clauses d’indivisibilité</vt:lpstr>
      <vt:lpstr>Clauses d’indivisibilité</vt:lpstr>
      <vt:lpstr>Clauses d’indivisibilité:</vt:lpstr>
      <vt:lpstr>Clause relative à la durée (clauses de délai, clauses de tolérance...).</vt:lpstr>
      <vt:lpstr>Clause relative à la durée (clauses de délai, clauses de tolérance...).</vt:lpstr>
      <vt:lpstr>Clause relative à la durée (clauses de délai, clauses de tolérance...).</vt:lpstr>
      <vt:lpstr>Clauses sensibles et inexécution du contrat de vente immobilière </vt:lpstr>
      <vt:lpstr>Clauses et imprévisibilité</vt:lpstr>
      <vt:lpstr>Clauses de non-garantie</vt:lpstr>
      <vt:lpstr>Clauses exonératoires de responsabilité et clauses de non garantie :</vt:lpstr>
      <vt:lpstr>Clauses exonératoires de responsabilité et clauses de non garantie </vt:lpstr>
      <vt:lpstr>Clause de non-recours</vt:lpstr>
      <vt:lpstr>Clause pénale:</vt:lpstr>
      <vt:lpstr>Clause résolutoire:</vt:lpstr>
      <vt:lpstr>Clause résolutoire: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clauses sensibles de la vente immobilière</dc:title>
  <dc:creator>mustapha Mekki</dc:creator>
  <cp:lastModifiedBy>mustapha Mekki</cp:lastModifiedBy>
  <cp:revision>33</cp:revision>
  <dcterms:created xsi:type="dcterms:W3CDTF">2020-04-08T07:01:29Z</dcterms:created>
  <dcterms:modified xsi:type="dcterms:W3CDTF">2020-09-14T09:23:35Z</dcterms:modified>
</cp:coreProperties>
</file>